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31"/>
  </p:notesMasterIdLst>
  <p:handoutMasterIdLst>
    <p:handoutMasterId r:id="rId32"/>
  </p:handoutMasterIdLst>
  <p:sldIdLst>
    <p:sldId id="271" r:id="rId3"/>
    <p:sldId id="340" r:id="rId4"/>
    <p:sldId id="349" r:id="rId5"/>
    <p:sldId id="342" r:id="rId6"/>
    <p:sldId id="350" r:id="rId7"/>
    <p:sldId id="351" r:id="rId8"/>
    <p:sldId id="280" r:id="rId9"/>
    <p:sldId id="352" r:id="rId10"/>
    <p:sldId id="367" r:id="rId11"/>
    <p:sldId id="372" r:id="rId12"/>
    <p:sldId id="368" r:id="rId13"/>
    <p:sldId id="375" r:id="rId14"/>
    <p:sldId id="374" r:id="rId15"/>
    <p:sldId id="376" r:id="rId16"/>
    <p:sldId id="377" r:id="rId17"/>
    <p:sldId id="378" r:id="rId18"/>
    <p:sldId id="369" r:id="rId19"/>
    <p:sldId id="371" r:id="rId20"/>
    <p:sldId id="381" r:id="rId21"/>
    <p:sldId id="384" r:id="rId22"/>
    <p:sldId id="385" r:id="rId23"/>
    <p:sldId id="373" r:id="rId24"/>
    <p:sldId id="383" r:id="rId25"/>
    <p:sldId id="382" r:id="rId26"/>
    <p:sldId id="380" r:id="rId27"/>
    <p:sldId id="386" r:id="rId28"/>
    <p:sldId id="365" r:id="rId29"/>
    <p:sldId id="274" r:id="rId3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F0F"/>
    <a:srgbClr val="4F81BD"/>
    <a:srgbClr val="253C57"/>
    <a:srgbClr val="20344C"/>
    <a:srgbClr val="25355A"/>
    <a:srgbClr val="16355A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9398" autoAdjust="0"/>
  </p:normalViewPr>
  <p:slideViewPr>
    <p:cSldViewPr>
      <p:cViewPr varScale="1">
        <p:scale>
          <a:sx n="85" d="100"/>
          <a:sy n="85" d="100"/>
        </p:scale>
        <p:origin x="-1517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ericjohannsen:Desktop:Old_External:EBV:NOKs-Akata:RNAseq-Read-Sta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ericjohannsen:Desktop:Old_External:EBV:NOKs-Akata:RNAseq-Read-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Human</c:v>
          </c:tx>
          <c:invertIfNegative val="0"/>
          <c:cat>
            <c:strRef>
              <c:f>master!$G$33:$H$33</c:f>
              <c:strCache>
                <c:ptCount val="2"/>
                <c:pt idx="0">
                  <c:v>NOK-EBV</c:v>
                </c:pt>
                <c:pt idx="1">
                  <c:v>NOK</c:v>
                </c:pt>
              </c:strCache>
            </c:strRef>
          </c:cat>
          <c:val>
            <c:numRef>
              <c:f>master!$G$34:$H$34</c:f>
              <c:numCache>
                <c:formatCode>#,##0</c:formatCode>
                <c:ptCount val="2"/>
                <c:pt idx="0">
                  <c:v>77730116</c:v>
                </c:pt>
                <c:pt idx="1">
                  <c:v>64307524</c:v>
                </c:pt>
              </c:numCache>
            </c:numRef>
          </c:val>
        </c:ser>
        <c:ser>
          <c:idx val="1"/>
          <c:order val="1"/>
          <c:tx>
            <c:v>M. hyorhinis</c:v>
          </c:tx>
          <c:invertIfNegative val="0"/>
          <c:cat>
            <c:strRef>
              <c:f>master!$G$33:$H$33</c:f>
              <c:strCache>
                <c:ptCount val="2"/>
                <c:pt idx="0">
                  <c:v>NOK-EBV</c:v>
                </c:pt>
                <c:pt idx="1">
                  <c:v>NOK</c:v>
                </c:pt>
              </c:strCache>
            </c:strRef>
          </c:cat>
          <c:val>
            <c:numRef>
              <c:f>master!$G$35:$H$35</c:f>
              <c:numCache>
                <c:formatCode>#,##0</c:formatCode>
                <c:ptCount val="2"/>
                <c:pt idx="0">
                  <c:v>7338231</c:v>
                </c:pt>
                <c:pt idx="1">
                  <c:v>16997814</c:v>
                </c:pt>
              </c:numCache>
            </c:numRef>
          </c:val>
        </c:ser>
        <c:ser>
          <c:idx val="2"/>
          <c:order val="2"/>
          <c:tx>
            <c:v>EBV</c:v>
          </c:tx>
          <c:invertIfNegative val="0"/>
          <c:cat>
            <c:strRef>
              <c:f>master!$G$33:$H$33</c:f>
              <c:strCache>
                <c:ptCount val="2"/>
                <c:pt idx="0">
                  <c:v>NOK-EBV</c:v>
                </c:pt>
                <c:pt idx="1">
                  <c:v>NOK</c:v>
                </c:pt>
              </c:strCache>
            </c:strRef>
          </c:cat>
          <c:val>
            <c:numRef>
              <c:f>master!$G$36:$H$36</c:f>
              <c:numCache>
                <c:formatCode>#,##0</c:formatCode>
                <c:ptCount val="2"/>
                <c:pt idx="0">
                  <c:v>235030</c:v>
                </c:pt>
                <c:pt idx="1">
                  <c:v>402</c:v>
                </c:pt>
              </c:numCache>
            </c:numRef>
          </c:val>
        </c:ser>
        <c:ser>
          <c:idx val="3"/>
          <c:order val="3"/>
          <c:tx>
            <c:v>SMRV</c:v>
          </c:tx>
          <c:invertIfNegative val="0"/>
          <c:val>
            <c:numRef>
              <c:f>master!$G$37:$H$37</c:f>
              <c:numCache>
                <c:formatCode>General</c:formatCode>
                <c:ptCount val="2"/>
                <c:pt idx="0">
                  <c:v>205476</c:v>
                </c:pt>
                <c:pt idx="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703808"/>
        <c:axId val="73705344"/>
      </c:barChart>
      <c:catAx>
        <c:axId val="7370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3705344"/>
        <c:crosses val="autoZero"/>
        <c:auto val="1"/>
        <c:lblAlgn val="ctr"/>
        <c:lblOffset val="100"/>
        <c:noMultiLvlLbl val="0"/>
      </c:catAx>
      <c:valAx>
        <c:axId val="73705344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737038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2"/>
          <c:order val="0"/>
          <c:tx>
            <c:v>EBV</c:v>
          </c:tx>
          <c:invertIfNegative val="0"/>
          <c:cat>
            <c:strRef>
              <c:f>master!$G$33:$H$33</c:f>
              <c:strCache>
                <c:ptCount val="2"/>
                <c:pt idx="0">
                  <c:v>NOK-EBV</c:v>
                </c:pt>
                <c:pt idx="1">
                  <c:v>NOK</c:v>
                </c:pt>
              </c:strCache>
            </c:strRef>
          </c:cat>
          <c:val>
            <c:numRef>
              <c:f>master!$G$36:$H$36</c:f>
              <c:numCache>
                <c:formatCode>#,##0</c:formatCode>
                <c:ptCount val="2"/>
                <c:pt idx="0">
                  <c:v>235030</c:v>
                </c:pt>
                <c:pt idx="1">
                  <c:v>402</c:v>
                </c:pt>
              </c:numCache>
            </c:numRef>
          </c:val>
        </c:ser>
        <c:ser>
          <c:idx val="3"/>
          <c:order val="1"/>
          <c:tx>
            <c:v>SMRV</c:v>
          </c:tx>
          <c:invertIfNegative val="0"/>
          <c:val>
            <c:numRef>
              <c:f>master!$G$37:$H$37</c:f>
              <c:numCache>
                <c:formatCode>General</c:formatCode>
                <c:ptCount val="2"/>
                <c:pt idx="0">
                  <c:v>205476</c:v>
                </c:pt>
                <c:pt idx="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6024064"/>
        <c:axId val="76025856"/>
      </c:barChart>
      <c:catAx>
        <c:axId val="76024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6025856"/>
        <c:crosses val="autoZero"/>
        <c:auto val="1"/>
        <c:lblAlgn val="ctr"/>
        <c:lblOffset val="100"/>
        <c:noMultiLvlLbl val="0"/>
      </c:catAx>
      <c:valAx>
        <c:axId val="76025856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760240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B171B2B-48C8-4DE2-876E-7A0BA60F0517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C6A8620-7C13-4F48-A57E-08540779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8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2C05024-93E6-4B3E-B335-58F53D3DFAA1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9EC9C7D-FE71-4697-AB31-1C13C4938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5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>
                <a:ea typeface="ＭＳ Ｐゴシック" pitchFamily="34" charset="-128"/>
              </a:rPr>
              <a:t>However we know comparatively little about the regulation of EBV replication in epithelial cels</a:t>
            </a: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B0ED268-1EA7-44CB-9014-FF65344364B4}" type="slidenum">
              <a:rPr lang="en-US" altLang="en-US" sz="120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2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7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03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503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3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3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8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6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2E73-7DEC-47B5-88E4-ABEA8A7EDD74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6C28-9556-47CC-918B-BA8EBB7FC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CCFDB6F4-47D6-4683-95CB-980761550574}" type="datetime1">
              <a:rPr lang="en-US" altLang="en-US" smtClean="0">
                <a:ea typeface="ＭＳ Ｐゴシック" pitchFamily="-108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10/6/2016</a:t>
            </a:fld>
            <a:endParaRPr lang="en-US" altLang="en-US">
              <a:ea typeface="ＭＳ Ｐゴシック" pitchFamily="-108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06920853-0573-44D1-8652-E2AF15F3C267}" type="slidenum">
              <a:rPr lang="en-US" altLang="en-US" smtClean="0">
                <a:ea typeface="ＭＳ Ｐゴシック" pitchFamily="-108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295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CCFDB6F4-47D6-4683-95CB-980761550574}" type="datetime1">
              <a:rPr lang="en-US" altLang="en-US" smtClean="0">
                <a:ea typeface="ＭＳ Ｐゴシック" pitchFamily="-108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10/6/2016</a:t>
            </a:fld>
            <a:endParaRPr lang="en-US" altLang="en-US">
              <a:ea typeface="ＭＳ Ｐゴシック" pitchFamily="-108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06920853-0573-44D1-8652-E2AF15F3C267}" type="slidenum">
              <a:rPr lang="en-US" altLang="en-US" smtClean="0">
                <a:ea typeface="ＭＳ Ｐゴシック" pitchFamily="-108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ＭＳ Ｐゴシック" pitchFamily="-108" charset="-128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0">
              <a:srgbClr val="C4D6EB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2438400"/>
            <a:ext cx="8839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 model to study the biological effects of Epstein-Barr virus in epithelial cells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Mark </a:t>
            </a:r>
            <a:r>
              <a:rPr lang="en-US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Eichelberg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Johannsen Lab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6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38600"/>
            <a:ext cx="2495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Box 6"/>
          <p:cNvSpPr txBox="1">
            <a:spLocks noChangeArrowheads="1"/>
          </p:cNvSpPr>
          <p:nvPr/>
        </p:nvSpPr>
        <p:spPr bwMode="auto">
          <a:xfrm rot="-5400000">
            <a:off x="2199481" y="4887119"/>
            <a:ext cx="542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MC</a:t>
            </a:r>
          </a:p>
        </p:txBody>
      </p:sp>
      <p:sp>
        <p:nvSpPr>
          <p:cNvPr id="62469" name="TextBox 7"/>
          <p:cNvSpPr txBox="1">
            <a:spLocks noChangeArrowheads="1"/>
          </p:cNvSpPr>
          <p:nvPr/>
        </p:nvSpPr>
        <p:spPr bwMode="auto">
          <a:xfrm rot="-5400000">
            <a:off x="5511800" y="4964113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EBV</a:t>
            </a:r>
          </a:p>
        </p:txBody>
      </p:sp>
      <p:sp>
        <p:nvSpPr>
          <p:cNvPr id="62470" name="TextBox 8"/>
          <p:cNvSpPr txBox="1">
            <a:spLocks noChangeArrowheads="1"/>
          </p:cNvSpPr>
          <p:nvPr/>
        </p:nvSpPr>
        <p:spPr bwMode="auto">
          <a:xfrm>
            <a:off x="3490913" y="6183313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CaFBS</a:t>
            </a:r>
          </a:p>
        </p:txBody>
      </p:sp>
      <p:sp>
        <p:nvSpPr>
          <p:cNvPr id="62471" name="TextBox 9"/>
          <p:cNvSpPr txBox="1">
            <a:spLocks noChangeArrowheads="1"/>
          </p:cNvSpPr>
          <p:nvPr/>
        </p:nvSpPr>
        <p:spPr bwMode="auto">
          <a:xfrm>
            <a:off x="7000875" y="6259513"/>
            <a:ext cx="92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CaFBS</a:t>
            </a:r>
          </a:p>
        </p:txBody>
      </p:sp>
      <p:pic>
        <p:nvPicPr>
          <p:cNvPr id="62472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38600"/>
            <a:ext cx="2514600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3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200"/>
            <a:ext cx="242411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4" name="TextBox 12"/>
          <p:cNvSpPr txBox="1">
            <a:spLocks noChangeArrowheads="1"/>
          </p:cNvSpPr>
          <p:nvPr/>
        </p:nvSpPr>
        <p:spPr bwMode="auto">
          <a:xfrm rot="-5400000">
            <a:off x="5538788" y="2098675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EBV</a:t>
            </a:r>
          </a:p>
        </p:txBody>
      </p:sp>
      <p:sp>
        <p:nvSpPr>
          <p:cNvPr id="62475" name="TextBox 13"/>
          <p:cNvSpPr txBox="1">
            <a:spLocks noChangeArrowheads="1"/>
          </p:cNvSpPr>
          <p:nvPr/>
        </p:nvSpPr>
        <p:spPr bwMode="auto">
          <a:xfrm>
            <a:off x="7010400" y="3429000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CaFBS</a:t>
            </a:r>
          </a:p>
        </p:txBody>
      </p:sp>
      <p:pic>
        <p:nvPicPr>
          <p:cNvPr id="62476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143000"/>
            <a:ext cx="246221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7" name="TextBox 15"/>
          <p:cNvSpPr txBox="1">
            <a:spLocks noChangeArrowheads="1"/>
          </p:cNvSpPr>
          <p:nvPr/>
        </p:nvSpPr>
        <p:spPr bwMode="auto">
          <a:xfrm rot="-5400000">
            <a:off x="2137569" y="2132807"/>
            <a:ext cx="542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MC</a:t>
            </a:r>
          </a:p>
        </p:txBody>
      </p:sp>
      <p:sp>
        <p:nvSpPr>
          <p:cNvPr id="62478" name="TextBox 16"/>
          <p:cNvSpPr txBox="1">
            <a:spLocks noChangeArrowheads="1"/>
          </p:cNvSpPr>
          <p:nvPr/>
        </p:nvSpPr>
        <p:spPr bwMode="auto">
          <a:xfrm>
            <a:off x="3429000" y="3429000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CaFBS</a:t>
            </a:r>
          </a:p>
        </p:txBody>
      </p:sp>
      <p:sp>
        <p:nvSpPr>
          <p:cNvPr id="62479" name="TextBox 17"/>
          <p:cNvSpPr txBox="1">
            <a:spLocks noChangeArrowheads="1"/>
          </p:cNvSpPr>
          <p:nvPr/>
        </p:nvSpPr>
        <p:spPr bwMode="auto">
          <a:xfrm>
            <a:off x="304800" y="1981200"/>
            <a:ext cx="1255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err="1">
                <a:latin typeface="+mj-lt"/>
              </a:rPr>
              <a:t>Cuffdiff</a:t>
            </a:r>
            <a:endParaRPr lang="en-US" altLang="en-US" sz="2800" dirty="0">
              <a:latin typeface="+mj-lt"/>
            </a:endParaRPr>
          </a:p>
        </p:txBody>
      </p:sp>
      <p:sp>
        <p:nvSpPr>
          <p:cNvPr id="62480" name="TextBox 18"/>
          <p:cNvSpPr txBox="1">
            <a:spLocks noChangeArrowheads="1"/>
          </p:cNvSpPr>
          <p:nvPr/>
        </p:nvSpPr>
        <p:spPr bwMode="auto">
          <a:xfrm>
            <a:off x="304800" y="4800600"/>
            <a:ext cx="1271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DEseq2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152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800" dirty="0" smtClean="0">
                <a:latin typeface="Calibri" pitchFamily="34" charset="0"/>
              </a:rPr>
              <a:t>MC and Ca/FBS treatments have comparable gene effects</a:t>
            </a:r>
            <a:endParaRPr lang="en-US" alt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0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16"/>
          <p:cNvSpPr txBox="1">
            <a:spLocks noChangeArrowheads="1"/>
          </p:cNvSpPr>
          <p:nvPr/>
        </p:nvSpPr>
        <p:spPr bwMode="auto">
          <a:xfrm>
            <a:off x="0" y="15240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800" dirty="0" smtClean="0">
                <a:latin typeface="Calibri" pitchFamily="34" charset="0"/>
              </a:rPr>
              <a:t>MC is a stronger inducer of differentiation</a:t>
            </a:r>
          </a:p>
          <a:p>
            <a:pPr algn="ctr" eaLnBrk="1" hangingPunct="1"/>
            <a:r>
              <a:rPr lang="en-US" altLang="en-US" sz="2800" dirty="0" smtClean="0">
                <a:latin typeface="Calibri" pitchFamily="34" charset="0"/>
              </a:rPr>
              <a:t>than Ca/FBS</a:t>
            </a:r>
            <a:endParaRPr lang="en-US" altLang="en-US" sz="2800" dirty="0">
              <a:latin typeface="Calibri" pitchFamily="34" charset="0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58950"/>
            <a:ext cx="3163888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Connector 18"/>
          <p:cNvCxnSpPr/>
          <p:nvPr/>
        </p:nvCxnSpPr>
        <p:spPr>
          <a:xfrm rot="5400000" flipH="1" flipV="1">
            <a:off x="5091906" y="5966619"/>
            <a:ext cx="12731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5026819" y="4442619"/>
            <a:ext cx="14017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5499100" y="3206750"/>
            <a:ext cx="457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 flipV="1">
            <a:off x="5437187" y="2195513"/>
            <a:ext cx="5810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389916"/>
              </p:ext>
            </p:extLst>
          </p:nvPr>
        </p:nvGraphicFramePr>
        <p:xfrm>
          <a:off x="173038" y="2362200"/>
          <a:ext cx="4170362" cy="3509963"/>
        </p:xfrm>
        <a:graphic>
          <a:graphicData uri="http://schemas.openxmlformats.org/drawingml/2006/table">
            <a:tbl>
              <a:tblPr/>
              <a:tblGrid>
                <a:gridCol w="1682750"/>
                <a:gridCol w="1039812"/>
                <a:gridCol w="1447800"/>
              </a:tblGrid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303" marR="7303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NOK RNA-seq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Gene Name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Ca</a:t>
                      </a:r>
                      <a:r>
                        <a:rPr kumimoji="0" lang="en-US" altLang="en-US" sz="16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2+</a:t>
                      </a: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/serum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Methylcellulose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Loricrin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2.74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Filaggrin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Transglutaminase 1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1.96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6.13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Transglutaminase 3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N/S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8.37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Transglutaminase 5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1.63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6.09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Involucrin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3.23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9.63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Cornifin 1B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3.45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8.99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Cornifin 2A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5.04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7.02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Cornifin 2D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3.96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5.88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Keratin 5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2000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-1.18</a:t>
                      </a: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0.49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Keratin 14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2000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-1.09</a:t>
                      </a: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1.58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Up Arrow 24"/>
          <p:cNvSpPr/>
          <p:nvPr/>
        </p:nvSpPr>
        <p:spPr>
          <a:xfrm>
            <a:off x="1949450" y="5095875"/>
            <a:ext cx="182563" cy="182563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951038" y="5389563"/>
            <a:ext cx="182562" cy="18256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951038" y="5649913"/>
            <a:ext cx="182562" cy="18256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3117850" y="3478213"/>
            <a:ext cx="184150" cy="182562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Up Arrow 28"/>
          <p:cNvSpPr/>
          <p:nvPr/>
        </p:nvSpPr>
        <p:spPr>
          <a:xfrm>
            <a:off x="3121025" y="5102225"/>
            <a:ext cx="182563" cy="182563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Up Arrow 29"/>
          <p:cNvSpPr/>
          <p:nvPr/>
        </p:nvSpPr>
        <p:spPr>
          <a:xfrm>
            <a:off x="3121025" y="5629275"/>
            <a:ext cx="182563" cy="182563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Up Arrow 30"/>
          <p:cNvSpPr/>
          <p:nvPr/>
        </p:nvSpPr>
        <p:spPr>
          <a:xfrm>
            <a:off x="3121025" y="4562475"/>
            <a:ext cx="182563" cy="182563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1949450" y="4567238"/>
            <a:ext cx="182563" cy="182562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Up Arrow 32"/>
          <p:cNvSpPr/>
          <p:nvPr/>
        </p:nvSpPr>
        <p:spPr>
          <a:xfrm>
            <a:off x="1949450" y="4824413"/>
            <a:ext cx="182563" cy="182562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Up Arrow 33"/>
          <p:cNvSpPr/>
          <p:nvPr/>
        </p:nvSpPr>
        <p:spPr>
          <a:xfrm>
            <a:off x="3121025" y="4829175"/>
            <a:ext cx="182563" cy="182563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Up Arrow 34"/>
          <p:cNvSpPr/>
          <p:nvPr/>
        </p:nvSpPr>
        <p:spPr>
          <a:xfrm>
            <a:off x="1949450" y="3487738"/>
            <a:ext cx="182563" cy="182562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3116263" y="3754438"/>
            <a:ext cx="182562" cy="182562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Up Arrow 36"/>
          <p:cNvSpPr/>
          <p:nvPr/>
        </p:nvSpPr>
        <p:spPr>
          <a:xfrm>
            <a:off x="3121025" y="4030663"/>
            <a:ext cx="182563" cy="182562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Up Arrow 37"/>
          <p:cNvSpPr/>
          <p:nvPr/>
        </p:nvSpPr>
        <p:spPr>
          <a:xfrm>
            <a:off x="3117850" y="4292600"/>
            <a:ext cx="182563" cy="182563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Up Arrow 38"/>
          <p:cNvSpPr/>
          <p:nvPr/>
        </p:nvSpPr>
        <p:spPr>
          <a:xfrm>
            <a:off x="1947863" y="4016375"/>
            <a:ext cx="182562" cy="182563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1944688" y="4297363"/>
            <a:ext cx="184150" cy="182562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Up Arrow 40"/>
          <p:cNvSpPr/>
          <p:nvPr/>
        </p:nvSpPr>
        <p:spPr>
          <a:xfrm>
            <a:off x="3116263" y="2949575"/>
            <a:ext cx="182562" cy="182563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627" tIns="43813" rIns="87627" bIns="4381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994" name="TextBox 14"/>
          <p:cNvSpPr txBox="1">
            <a:spLocks noChangeArrowheads="1"/>
          </p:cNvSpPr>
          <p:nvPr/>
        </p:nvSpPr>
        <p:spPr bwMode="auto">
          <a:xfrm>
            <a:off x="4011613" y="1900238"/>
            <a:ext cx="1679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>
                <a:latin typeface="Calibri" pitchFamily="34" charset="0"/>
              </a:rPr>
              <a:t>Cornified</a:t>
            </a:r>
          </a:p>
        </p:txBody>
      </p:sp>
      <p:sp>
        <p:nvSpPr>
          <p:cNvPr id="38995" name="TextBox 14"/>
          <p:cNvSpPr txBox="1">
            <a:spLocks noChangeArrowheads="1"/>
          </p:cNvSpPr>
          <p:nvPr/>
        </p:nvSpPr>
        <p:spPr bwMode="auto">
          <a:xfrm>
            <a:off x="4216400" y="2867025"/>
            <a:ext cx="1525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>
                <a:latin typeface="Calibri" pitchFamily="34" charset="0"/>
              </a:rPr>
              <a:t>Granular</a:t>
            </a:r>
          </a:p>
        </p:txBody>
      </p:sp>
      <p:sp>
        <p:nvSpPr>
          <p:cNvPr id="38996" name="TextBox 14"/>
          <p:cNvSpPr txBox="1">
            <a:spLocks noChangeArrowheads="1"/>
          </p:cNvSpPr>
          <p:nvPr/>
        </p:nvSpPr>
        <p:spPr bwMode="auto">
          <a:xfrm>
            <a:off x="4278313" y="4025900"/>
            <a:ext cx="1377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>
                <a:latin typeface="Calibri" pitchFamily="34" charset="0"/>
              </a:rPr>
              <a:t>Spinous</a:t>
            </a:r>
          </a:p>
        </p:txBody>
      </p:sp>
      <p:sp>
        <p:nvSpPr>
          <p:cNvPr id="38997" name="TextBox 14"/>
          <p:cNvSpPr txBox="1">
            <a:spLocks noChangeArrowheads="1"/>
          </p:cNvSpPr>
          <p:nvPr/>
        </p:nvSpPr>
        <p:spPr bwMode="auto">
          <a:xfrm>
            <a:off x="4497388" y="5334000"/>
            <a:ext cx="938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>
                <a:latin typeface="Calibri" pitchFamily="34" charset="0"/>
              </a:rPr>
              <a:t>Basal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4282282" y="5563394"/>
            <a:ext cx="4572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 flipH="1" flipV="1">
            <a:off x="3692525" y="4368800"/>
            <a:ext cx="1641475" cy="9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6200000" flipV="1">
            <a:off x="4304507" y="3177381"/>
            <a:ext cx="41275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44688" y="5943600"/>
            <a:ext cx="2311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changes listed as</a:t>
            </a:r>
          </a:p>
          <a:p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 fold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672150"/>
              </p:ext>
            </p:extLst>
          </p:nvPr>
        </p:nvGraphicFramePr>
        <p:xfrm>
          <a:off x="304800" y="914400"/>
          <a:ext cx="4038600" cy="2971800"/>
        </p:xfrm>
        <a:graphic>
          <a:graphicData uri="http://schemas.openxmlformats.org/drawingml/2006/table">
            <a:tbl>
              <a:tblPr/>
              <a:tblGrid>
                <a:gridCol w="2057400"/>
                <a:gridCol w="914400"/>
                <a:gridCol w="1066800"/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Pathway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q-value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EMT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&lt; 0.004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Hedgehog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&lt; 0.008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K-ras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&lt; 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Wnt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Inflammatory Resp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TGF-beta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881769"/>
              </p:ext>
            </p:extLst>
          </p:nvPr>
        </p:nvGraphicFramePr>
        <p:xfrm>
          <a:off x="4724400" y="914400"/>
          <a:ext cx="4038600" cy="1857375"/>
        </p:xfrm>
        <a:graphic>
          <a:graphicData uri="http://schemas.openxmlformats.org/drawingml/2006/table">
            <a:tbl>
              <a:tblPr/>
              <a:tblGrid>
                <a:gridCol w="2057400"/>
                <a:gridCol w="914400"/>
                <a:gridCol w="1066800"/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Pathway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q-value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E2F targets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-2.5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G2M checkpoint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-2.5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Protein secretion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-1.8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mTORC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-1.42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152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800" dirty="0" smtClean="0">
                <a:latin typeface="Calibri" pitchFamily="34" charset="0"/>
              </a:rPr>
              <a:t>GSEA indicated pathways to investigate</a:t>
            </a:r>
            <a:endParaRPr lang="en-US" altLang="en-US" sz="2800" dirty="0">
              <a:latin typeface="Calibri" pitchFamily="34" charset="0"/>
            </a:endParaRP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70866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307" y="3861707"/>
            <a:ext cx="2920093" cy="292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7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505722"/>
              </p:ext>
            </p:extLst>
          </p:nvPr>
        </p:nvGraphicFramePr>
        <p:xfrm>
          <a:off x="865187" y="1522412"/>
          <a:ext cx="4267200" cy="3657600"/>
        </p:xfrm>
        <a:graphic>
          <a:graphicData uri="http://schemas.openxmlformats.org/drawingml/2006/table">
            <a:tbl>
              <a:tblPr/>
              <a:tblGrid>
                <a:gridCol w="1066800"/>
                <a:gridCol w="1066800"/>
                <a:gridCol w="1066800"/>
                <a:gridCol w="1066800"/>
              </a:tblGrid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Gene</a:t>
                      </a:r>
                      <a:endParaRPr kumimoji="0" lang="en-US" alt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NOK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NOK-EBV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Ratio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NOTCH1</a:t>
                      </a:r>
                      <a:endParaRPr kumimoji="0" lang="en-US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7</a:t>
                      </a:r>
                      <a:endParaRPr kumimoji="0" lang="en-US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58</a:t>
                      </a:r>
                      <a:endParaRPr kumimoji="0" lang="en-US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8.8</a:t>
                      </a:r>
                      <a:endParaRPr kumimoji="0" lang="en-US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NOTCH2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62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54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1.0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NOTCH3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.0075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0.0225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2.1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NOTCH4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5.5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11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2.3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JAG1</a:t>
                      </a:r>
                      <a:endParaRPr kumimoji="0" lang="en-US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50</a:t>
                      </a:r>
                      <a:endParaRPr kumimoji="0" lang="en-US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140</a:t>
                      </a:r>
                      <a:endParaRPr kumimoji="0" lang="en-US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2.8</a:t>
                      </a:r>
                      <a:endParaRPr kumimoji="0" lang="en-US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JAG2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60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68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1.2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DLL1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23.5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16.6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0.7</a:t>
                      </a:r>
                      <a:endParaRPr kumimoji="0" lang="en-US" alt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DLL3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0.9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1.6</a:t>
                      </a:r>
                      <a:endParaRPr kumimoji="0" lang="en-US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1.8</a:t>
                      </a:r>
                      <a:endParaRPr kumimoji="0" lang="en-US" alt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DLL4</a:t>
                      </a:r>
                      <a:endParaRPr kumimoji="0" lang="en-US" alt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0.2</a:t>
                      </a:r>
                      <a:endParaRPr kumimoji="0" lang="en-US" alt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.06</a:t>
                      </a:r>
                      <a:endParaRPr kumimoji="0" lang="en-US" alt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0.2</a:t>
                      </a:r>
                      <a:endParaRPr kumimoji="0" lang="en-US" alt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620" marR="7620" marT="7620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65088" y="2551112"/>
            <a:ext cx="1295400" cy="31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-125412" y="4113212"/>
            <a:ext cx="1676400" cy="31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/>
          <p:cNvSpPr txBox="1">
            <a:spLocks noChangeArrowheads="1"/>
          </p:cNvSpPr>
          <p:nvPr/>
        </p:nvSpPr>
        <p:spPr bwMode="auto">
          <a:xfrm rot="16200000">
            <a:off x="-69057" y="2355056"/>
            <a:ext cx="1120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Receptors</a:t>
            </a: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 rot="16200000">
            <a:off x="48419" y="4018756"/>
            <a:ext cx="882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Ligands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2424113"/>
            <a:ext cx="22479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362575" y="2312989"/>
            <a:ext cx="9719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Active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NOTCH1</a:t>
            </a:r>
            <a:endParaRPr lang="en-US" altLang="en-US" sz="1800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77000" y="1828800"/>
            <a:ext cx="2362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NOK        NOK-EBV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NT     C/S     NT    C/S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400800" y="2151063"/>
            <a:ext cx="1103313" cy="1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543800" y="2151063"/>
            <a:ext cx="990600" cy="1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00800" y="2151063"/>
            <a:ext cx="0" cy="211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504113" y="2151063"/>
            <a:ext cx="0" cy="211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43800" y="2151063"/>
            <a:ext cx="0" cy="211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4400" y="2151063"/>
            <a:ext cx="0" cy="211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56174"/>
              </p:ext>
            </p:extLst>
          </p:nvPr>
        </p:nvGraphicFramePr>
        <p:xfrm>
          <a:off x="5562600" y="3716716"/>
          <a:ext cx="3124200" cy="1828950"/>
        </p:xfrm>
        <a:graphic>
          <a:graphicData uri="http://schemas.openxmlformats.org/drawingml/2006/table">
            <a:tbl>
              <a:tblPr/>
              <a:tblGrid>
                <a:gridCol w="1120775"/>
                <a:gridCol w="962025"/>
                <a:gridCol w="1041400"/>
              </a:tblGrid>
              <a:tr h="347472"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Notch Target Gene Expression</a:t>
                      </a:r>
                    </a:p>
                  </a:txBody>
                  <a:tcPr marT="45735" marB="45735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74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35" marB="45735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NOK</a:t>
                      </a:r>
                    </a:p>
                  </a:txBody>
                  <a:tcPr marT="45735" marB="4573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NOK-EBV</a:t>
                      </a:r>
                    </a:p>
                  </a:txBody>
                  <a:tcPr marT="45735" marB="4573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74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P21 Waf1</a:t>
                      </a:r>
                    </a:p>
                  </a:txBody>
                  <a:tcPr marT="45735" marB="4573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62</a:t>
                      </a:r>
                    </a:p>
                  </a:txBody>
                  <a:tcPr marT="45735" marB="4573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276</a:t>
                      </a:r>
                    </a:p>
                  </a:txBody>
                  <a:tcPr marT="45735" marB="4573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4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HES2</a:t>
                      </a:r>
                    </a:p>
                  </a:txBody>
                  <a:tcPr marT="45735" marB="4573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17</a:t>
                      </a:r>
                    </a:p>
                  </a:txBody>
                  <a:tcPr marT="45735" marB="4573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54</a:t>
                      </a:r>
                    </a:p>
                  </a:txBody>
                  <a:tcPr marT="45735" marB="4573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4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HEY2</a:t>
                      </a:r>
                    </a:p>
                  </a:txBody>
                  <a:tcPr marT="45735" marB="4573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0.01</a:t>
                      </a:r>
                    </a:p>
                  </a:txBody>
                  <a:tcPr marT="45735" marB="4573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0.18</a:t>
                      </a:r>
                    </a:p>
                  </a:txBody>
                  <a:tcPr marT="45735" marB="4573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48000" y="6090734"/>
            <a:ext cx="309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Gene expression values in TPM</a:t>
            </a:r>
            <a:endParaRPr lang="en-US" dirty="0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0" y="152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800" dirty="0" smtClean="0">
                <a:latin typeface="Calibri" pitchFamily="34" charset="0"/>
              </a:rPr>
              <a:t>Notch signaling is elevated in NOK-EBV</a:t>
            </a:r>
            <a:endParaRPr lang="en-US" alt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148" y="1931987"/>
            <a:ext cx="2394652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sosceles Triangle 4"/>
          <p:cNvSpPr/>
          <p:nvPr/>
        </p:nvSpPr>
        <p:spPr>
          <a:xfrm flipH="1">
            <a:off x="6095998" y="1931987"/>
            <a:ext cx="693823" cy="735013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flipH="1" flipV="1">
            <a:off x="6095998" y="2667000"/>
            <a:ext cx="693823" cy="23622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/>
          <p:cNvCxnSpPr>
            <a:stCxn id="5" idx="0"/>
            <a:endCxn id="6" idx="0"/>
          </p:cNvCxnSpPr>
          <p:nvPr/>
        </p:nvCxnSpPr>
        <p:spPr>
          <a:xfrm>
            <a:off x="6095998" y="1931987"/>
            <a:ext cx="0" cy="309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0"/>
            <a:endCxn id="5" idx="2"/>
          </p:cNvCxnSpPr>
          <p:nvPr/>
        </p:nvCxnSpPr>
        <p:spPr>
          <a:xfrm>
            <a:off x="6095998" y="1931987"/>
            <a:ext cx="693823" cy="735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0"/>
          </p:cNvCxnSpPr>
          <p:nvPr/>
        </p:nvCxnSpPr>
        <p:spPr>
          <a:xfrm flipV="1">
            <a:off x="6095998" y="2667000"/>
            <a:ext cx="693826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6814790" y="2438400"/>
            <a:ext cx="149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Notch1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signaling</a:t>
            </a:r>
            <a:endParaRPr lang="en-US" altLang="en-US" sz="1800" dirty="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3578224" y="1981201"/>
            <a:ext cx="3176" cy="21336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578224" y="4165599"/>
            <a:ext cx="3176" cy="8382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40867" y="3124200"/>
            <a:ext cx="5405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p53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/>
              <a:t>p63</a:t>
            </a:r>
            <a:endParaRPr lang="en-US" dirty="0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0" y="152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800" dirty="0" smtClean="0">
                <a:latin typeface="Calibri" pitchFamily="34" charset="0"/>
              </a:rPr>
              <a:t>Notch signaling in keratinocytes is driven by p53 switch</a:t>
            </a:r>
            <a:endParaRPr lang="en-US" alt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58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52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800" dirty="0" smtClean="0">
                <a:latin typeface="Calibri" pitchFamily="34" charset="0"/>
              </a:rPr>
              <a:t>p53 was mutated in EBV- NOKs</a:t>
            </a:r>
          </a:p>
        </p:txBody>
      </p:sp>
      <p:pic>
        <p:nvPicPr>
          <p:cNvPr id="1026" name="Picture 2" descr="p53 protein seque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4" b="45595"/>
          <a:stretch/>
        </p:blipFill>
        <p:spPr bwMode="auto">
          <a:xfrm>
            <a:off x="2943225" y="1047750"/>
            <a:ext cx="3257549" cy="512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10250" y="3448049"/>
            <a:ext cx="314325" cy="4667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350520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p53 K120E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2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0" y="152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800" dirty="0" smtClean="0">
                <a:latin typeface="Calibri" pitchFamily="34" charset="0"/>
              </a:rPr>
              <a:t>p53 was mutated in </a:t>
            </a:r>
            <a:r>
              <a:rPr lang="en-US" altLang="en-US" sz="2800" dirty="0" smtClean="0">
                <a:latin typeface="Calibri" pitchFamily="34" charset="0"/>
              </a:rPr>
              <a:t>NOKs without EBV</a:t>
            </a:r>
            <a:endParaRPr lang="en-US" altLang="en-US" sz="2800" dirty="0" smtClean="0">
              <a:latin typeface="Calibri" pitchFamily="34" charset="0"/>
            </a:endParaRPr>
          </a:p>
        </p:txBody>
      </p:sp>
      <p:sp>
        <p:nvSpPr>
          <p:cNvPr id="22" name="Freeform 21"/>
          <p:cNvSpPr/>
          <p:nvPr/>
        </p:nvSpPr>
        <p:spPr bwMode="auto">
          <a:xfrm rot="20393748">
            <a:off x="1009657" y="1727845"/>
            <a:ext cx="1192977" cy="1226532"/>
          </a:xfrm>
          <a:custGeom>
            <a:avLst/>
            <a:gdLst>
              <a:gd name="connsiteX0" fmla="*/ 106907 w 2661313"/>
              <a:gd name="connsiteY0" fmla="*/ 443552 h 1856096"/>
              <a:gd name="connsiteX1" fmla="*/ 1007659 w 2661313"/>
              <a:gd name="connsiteY1" fmla="*/ 6824 h 1856096"/>
              <a:gd name="connsiteX2" fmla="*/ 1280615 w 2661313"/>
              <a:gd name="connsiteY2" fmla="*/ 402609 h 1856096"/>
              <a:gd name="connsiteX3" fmla="*/ 1799229 w 2661313"/>
              <a:gd name="connsiteY3" fmla="*/ 184245 h 1856096"/>
              <a:gd name="connsiteX4" fmla="*/ 1922059 w 2661313"/>
              <a:gd name="connsiteY4" fmla="*/ 498143 h 1856096"/>
              <a:gd name="connsiteX5" fmla="*/ 2440674 w 2661313"/>
              <a:gd name="connsiteY5" fmla="*/ 648269 h 1856096"/>
              <a:gd name="connsiteX6" fmla="*/ 2222310 w 2661313"/>
              <a:gd name="connsiteY6" fmla="*/ 1166884 h 1856096"/>
              <a:gd name="connsiteX7" fmla="*/ 2631743 w 2661313"/>
              <a:gd name="connsiteY7" fmla="*/ 1371600 h 1856096"/>
              <a:gd name="connsiteX8" fmla="*/ 2399731 w 2661313"/>
              <a:gd name="connsiteY8" fmla="*/ 1740090 h 1856096"/>
              <a:gd name="connsiteX9" fmla="*/ 1662752 w 2661313"/>
              <a:gd name="connsiteY9" fmla="*/ 1576317 h 1856096"/>
              <a:gd name="connsiteX10" fmla="*/ 1294262 w 2661313"/>
              <a:gd name="connsiteY10" fmla="*/ 1835624 h 1856096"/>
              <a:gd name="connsiteX11" fmla="*/ 1007659 w 2661313"/>
              <a:gd name="connsiteY11" fmla="*/ 1453487 h 1856096"/>
              <a:gd name="connsiteX12" fmla="*/ 516340 w 2661313"/>
              <a:gd name="connsiteY12" fmla="*/ 1480782 h 1856096"/>
              <a:gd name="connsiteX13" fmla="*/ 366215 w 2661313"/>
              <a:gd name="connsiteY13" fmla="*/ 989463 h 1856096"/>
              <a:gd name="connsiteX14" fmla="*/ 106907 w 2661313"/>
              <a:gd name="connsiteY14" fmla="*/ 443552 h 185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1313" h="1856096">
                <a:moveTo>
                  <a:pt x="106907" y="443552"/>
                </a:moveTo>
                <a:cubicBezTo>
                  <a:pt x="213814" y="279779"/>
                  <a:pt x="812041" y="13648"/>
                  <a:pt x="1007659" y="6824"/>
                </a:cubicBezTo>
                <a:cubicBezTo>
                  <a:pt x="1203277" y="0"/>
                  <a:pt x="1148687" y="373039"/>
                  <a:pt x="1280615" y="402609"/>
                </a:cubicBezTo>
                <a:cubicBezTo>
                  <a:pt x="1412543" y="432179"/>
                  <a:pt x="1692322" y="168323"/>
                  <a:pt x="1799229" y="184245"/>
                </a:cubicBezTo>
                <a:cubicBezTo>
                  <a:pt x="1906136" y="200167"/>
                  <a:pt x="1815152" y="420806"/>
                  <a:pt x="1922059" y="498143"/>
                </a:cubicBezTo>
                <a:cubicBezTo>
                  <a:pt x="2028967" y="575480"/>
                  <a:pt x="2390632" y="536812"/>
                  <a:pt x="2440674" y="648269"/>
                </a:cubicBezTo>
                <a:cubicBezTo>
                  <a:pt x="2490716" y="759726"/>
                  <a:pt x="2190465" y="1046329"/>
                  <a:pt x="2222310" y="1166884"/>
                </a:cubicBezTo>
                <a:cubicBezTo>
                  <a:pt x="2254155" y="1287439"/>
                  <a:pt x="2602173" y="1276066"/>
                  <a:pt x="2631743" y="1371600"/>
                </a:cubicBezTo>
                <a:cubicBezTo>
                  <a:pt x="2661313" y="1467134"/>
                  <a:pt x="2561229" y="1705971"/>
                  <a:pt x="2399731" y="1740090"/>
                </a:cubicBezTo>
                <a:cubicBezTo>
                  <a:pt x="2238233" y="1774209"/>
                  <a:pt x="1846997" y="1560395"/>
                  <a:pt x="1662752" y="1576317"/>
                </a:cubicBezTo>
                <a:cubicBezTo>
                  <a:pt x="1478507" y="1592239"/>
                  <a:pt x="1403444" y="1856096"/>
                  <a:pt x="1294262" y="1835624"/>
                </a:cubicBezTo>
                <a:cubicBezTo>
                  <a:pt x="1185080" y="1815152"/>
                  <a:pt x="1137313" y="1512627"/>
                  <a:pt x="1007659" y="1453487"/>
                </a:cubicBezTo>
                <a:cubicBezTo>
                  <a:pt x="878005" y="1394347"/>
                  <a:pt x="623247" y="1558119"/>
                  <a:pt x="516340" y="1480782"/>
                </a:cubicBezTo>
                <a:cubicBezTo>
                  <a:pt x="409433" y="1403445"/>
                  <a:pt x="432179" y="1162335"/>
                  <a:pt x="366215" y="989463"/>
                </a:cubicBezTo>
                <a:cubicBezTo>
                  <a:pt x="300251" y="816591"/>
                  <a:pt x="0" y="607325"/>
                  <a:pt x="106907" y="4435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Freeform 22"/>
          <p:cNvSpPr/>
          <p:nvPr/>
        </p:nvSpPr>
        <p:spPr bwMode="auto">
          <a:xfrm rot="20393748">
            <a:off x="2952174" y="1740029"/>
            <a:ext cx="1192977" cy="1226532"/>
          </a:xfrm>
          <a:custGeom>
            <a:avLst/>
            <a:gdLst>
              <a:gd name="connsiteX0" fmla="*/ 106907 w 2661313"/>
              <a:gd name="connsiteY0" fmla="*/ 443552 h 1856096"/>
              <a:gd name="connsiteX1" fmla="*/ 1007659 w 2661313"/>
              <a:gd name="connsiteY1" fmla="*/ 6824 h 1856096"/>
              <a:gd name="connsiteX2" fmla="*/ 1280615 w 2661313"/>
              <a:gd name="connsiteY2" fmla="*/ 402609 h 1856096"/>
              <a:gd name="connsiteX3" fmla="*/ 1799229 w 2661313"/>
              <a:gd name="connsiteY3" fmla="*/ 184245 h 1856096"/>
              <a:gd name="connsiteX4" fmla="*/ 1922059 w 2661313"/>
              <a:gd name="connsiteY4" fmla="*/ 498143 h 1856096"/>
              <a:gd name="connsiteX5" fmla="*/ 2440674 w 2661313"/>
              <a:gd name="connsiteY5" fmla="*/ 648269 h 1856096"/>
              <a:gd name="connsiteX6" fmla="*/ 2222310 w 2661313"/>
              <a:gd name="connsiteY6" fmla="*/ 1166884 h 1856096"/>
              <a:gd name="connsiteX7" fmla="*/ 2631743 w 2661313"/>
              <a:gd name="connsiteY7" fmla="*/ 1371600 h 1856096"/>
              <a:gd name="connsiteX8" fmla="*/ 2399731 w 2661313"/>
              <a:gd name="connsiteY8" fmla="*/ 1740090 h 1856096"/>
              <a:gd name="connsiteX9" fmla="*/ 1662752 w 2661313"/>
              <a:gd name="connsiteY9" fmla="*/ 1576317 h 1856096"/>
              <a:gd name="connsiteX10" fmla="*/ 1294262 w 2661313"/>
              <a:gd name="connsiteY10" fmla="*/ 1835624 h 1856096"/>
              <a:gd name="connsiteX11" fmla="*/ 1007659 w 2661313"/>
              <a:gd name="connsiteY11" fmla="*/ 1453487 h 1856096"/>
              <a:gd name="connsiteX12" fmla="*/ 516340 w 2661313"/>
              <a:gd name="connsiteY12" fmla="*/ 1480782 h 1856096"/>
              <a:gd name="connsiteX13" fmla="*/ 366215 w 2661313"/>
              <a:gd name="connsiteY13" fmla="*/ 989463 h 1856096"/>
              <a:gd name="connsiteX14" fmla="*/ 106907 w 2661313"/>
              <a:gd name="connsiteY14" fmla="*/ 443552 h 185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1313" h="1856096">
                <a:moveTo>
                  <a:pt x="106907" y="443552"/>
                </a:moveTo>
                <a:cubicBezTo>
                  <a:pt x="213814" y="279779"/>
                  <a:pt x="812041" y="13648"/>
                  <a:pt x="1007659" y="6824"/>
                </a:cubicBezTo>
                <a:cubicBezTo>
                  <a:pt x="1203277" y="0"/>
                  <a:pt x="1148687" y="373039"/>
                  <a:pt x="1280615" y="402609"/>
                </a:cubicBezTo>
                <a:cubicBezTo>
                  <a:pt x="1412543" y="432179"/>
                  <a:pt x="1692322" y="168323"/>
                  <a:pt x="1799229" y="184245"/>
                </a:cubicBezTo>
                <a:cubicBezTo>
                  <a:pt x="1906136" y="200167"/>
                  <a:pt x="1815152" y="420806"/>
                  <a:pt x="1922059" y="498143"/>
                </a:cubicBezTo>
                <a:cubicBezTo>
                  <a:pt x="2028967" y="575480"/>
                  <a:pt x="2390632" y="536812"/>
                  <a:pt x="2440674" y="648269"/>
                </a:cubicBezTo>
                <a:cubicBezTo>
                  <a:pt x="2490716" y="759726"/>
                  <a:pt x="2190465" y="1046329"/>
                  <a:pt x="2222310" y="1166884"/>
                </a:cubicBezTo>
                <a:cubicBezTo>
                  <a:pt x="2254155" y="1287439"/>
                  <a:pt x="2602173" y="1276066"/>
                  <a:pt x="2631743" y="1371600"/>
                </a:cubicBezTo>
                <a:cubicBezTo>
                  <a:pt x="2661313" y="1467134"/>
                  <a:pt x="2561229" y="1705971"/>
                  <a:pt x="2399731" y="1740090"/>
                </a:cubicBezTo>
                <a:cubicBezTo>
                  <a:pt x="2238233" y="1774209"/>
                  <a:pt x="1846997" y="1560395"/>
                  <a:pt x="1662752" y="1576317"/>
                </a:cubicBezTo>
                <a:cubicBezTo>
                  <a:pt x="1478507" y="1592239"/>
                  <a:pt x="1403444" y="1856096"/>
                  <a:pt x="1294262" y="1835624"/>
                </a:cubicBezTo>
                <a:cubicBezTo>
                  <a:pt x="1185080" y="1815152"/>
                  <a:pt x="1137313" y="1512627"/>
                  <a:pt x="1007659" y="1453487"/>
                </a:cubicBezTo>
                <a:cubicBezTo>
                  <a:pt x="878005" y="1394347"/>
                  <a:pt x="623247" y="1558119"/>
                  <a:pt x="516340" y="1480782"/>
                </a:cubicBezTo>
                <a:cubicBezTo>
                  <a:pt x="409433" y="1403445"/>
                  <a:pt x="432179" y="1162335"/>
                  <a:pt x="366215" y="989463"/>
                </a:cubicBezTo>
                <a:cubicBezTo>
                  <a:pt x="300251" y="816591"/>
                  <a:pt x="0" y="607325"/>
                  <a:pt x="106907" y="443552"/>
                </a:cubicBez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 bwMode="auto">
          <a:xfrm>
            <a:off x="1411400" y="2122144"/>
            <a:ext cx="503582" cy="52206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 bwMode="auto">
          <a:xfrm>
            <a:off x="3420742" y="2086470"/>
            <a:ext cx="504204" cy="522065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1"/>
          <p:cNvSpPr/>
          <p:nvPr/>
        </p:nvSpPr>
        <p:spPr bwMode="auto">
          <a:xfrm>
            <a:off x="3512132" y="2202194"/>
            <a:ext cx="92013" cy="11659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3604145" y="2318789"/>
            <a:ext cx="92013" cy="114854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 bwMode="auto">
          <a:xfrm>
            <a:off x="3696157" y="2433643"/>
            <a:ext cx="91391" cy="11659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 bwMode="auto">
          <a:xfrm>
            <a:off x="3741542" y="2318789"/>
            <a:ext cx="92013" cy="114854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 bwMode="auto">
          <a:xfrm>
            <a:off x="3650151" y="2143897"/>
            <a:ext cx="91391" cy="11659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 bwMode="auto">
          <a:xfrm>
            <a:off x="1064420" y="3313323"/>
            <a:ext cx="1024640" cy="84340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 bwMode="auto">
          <a:xfrm>
            <a:off x="1497127" y="3515189"/>
            <a:ext cx="502961" cy="52119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3" name="Group 48"/>
          <p:cNvGrpSpPr>
            <a:grpSpLocks/>
          </p:cNvGrpSpPr>
          <p:nvPr/>
        </p:nvGrpSpPr>
        <p:grpSpPr bwMode="auto">
          <a:xfrm>
            <a:off x="3431475" y="3591759"/>
            <a:ext cx="503582" cy="522065"/>
            <a:chOff x="5674950" y="4441525"/>
            <a:chExt cx="1124416" cy="790335"/>
          </a:xfrm>
        </p:grpSpPr>
        <p:sp>
          <p:nvSpPr>
            <p:cNvPr id="34" name="Oval 33"/>
            <p:cNvSpPr/>
            <p:nvPr/>
          </p:nvSpPr>
          <p:spPr>
            <a:xfrm>
              <a:off x="5674950" y="4441525"/>
              <a:ext cx="1124416" cy="790335"/>
            </a:xfrm>
            <a:prstGeom prst="ellipse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Oval 21"/>
            <p:cNvSpPr/>
            <p:nvPr/>
          </p:nvSpPr>
          <p:spPr>
            <a:xfrm>
              <a:off x="5877623" y="4616716"/>
              <a:ext cx="205449" cy="17650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083071" y="4793224"/>
              <a:ext cx="204061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287132" y="4968415"/>
              <a:ext cx="205449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389857" y="4793224"/>
              <a:ext cx="204060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185796" y="4529779"/>
              <a:ext cx="204061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0" name="TextBox 62"/>
          <p:cNvSpPr txBox="1">
            <a:spLocks noChangeArrowheads="1"/>
          </p:cNvSpPr>
          <p:nvPr/>
        </p:nvSpPr>
        <p:spPr bwMode="auto">
          <a:xfrm>
            <a:off x="228600" y="4272915"/>
            <a:ext cx="273110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900" dirty="0" smtClean="0">
                <a:latin typeface="Calibri" pitchFamily="34" charset="0"/>
              </a:rPr>
              <a:t>NOK</a:t>
            </a:r>
          </a:p>
          <a:p>
            <a:pPr algn="ctr" eaLnBrk="1" hangingPunct="1"/>
            <a:r>
              <a:rPr lang="en-US" altLang="en-US" sz="2900" dirty="0" smtClean="0">
                <a:latin typeface="Calibri" pitchFamily="34" charset="0"/>
              </a:rPr>
              <a:t>mutant p53</a:t>
            </a:r>
            <a:endParaRPr lang="en-US" altLang="en-US" sz="2900" dirty="0">
              <a:latin typeface="Calibri" pitchFamily="34" charset="0"/>
            </a:endParaRPr>
          </a:p>
        </p:txBody>
      </p:sp>
      <p:sp>
        <p:nvSpPr>
          <p:cNvPr id="41" name="TextBox 63"/>
          <p:cNvSpPr txBox="1">
            <a:spLocks noChangeArrowheads="1"/>
          </p:cNvSpPr>
          <p:nvPr/>
        </p:nvSpPr>
        <p:spPr bwMode="auto">
          <a:xfrm>
            <a:off x="2609121" y="4272915"/>
            <a:ext cx="1886679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900" dirty="0" smtClean="0">
                <a:latin typeface="Calibri" pitchFamily="34" charset="0"/>
              </a:rPr>
              <a:t>NOK-EBV</a:t>
            </a:r>
          </a:p>
          <a:p>
            <a:pPr algn="ctr" eaLnBrk="1" hangingPunct="1"/>
            <a:r>
              <a:rPr lang="en-US" altLang="en-US" sz="2900" dirty="0" err="1" smtClean="0">
                <a:latin typeface="Calibri" pitchFamily="34" charset="0"/>
              </a:rPr>
              <a:t>wt</a:t>
            </a:r>
            <a:r>
              <a:rPr lang="en-US" altLang="en-US" sz="2900" dirty="0" smtClean="0">
                <a:latin typeface="Calibri" pitchFamily="34" charset="0"/>
              </a:rPr>
              <a:t> p53</a:t>
            </a:r>
            <a:endParaRPr lang="en-US" altLang="en-US" sz="2900" dirty="0">
              <a:latin typeface="Calibri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035905" y="3375994"/>
            <a:ext cx="1024737" cy="84347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 bwMode="auto">
          <a:xfrm>
            <a:off x="3411580" y="3576966"/>
            <a:ext cx="504204" cy="522936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21"/>
          <p:cNvSpPr/>
          <p:nvPr/>
        </p:nvSpPr>
        <p:spPr bwMode="auto">
          <a:xfrm>
            <a:off x="3535300" y="3697041"/>
            <a:ext cx="92013" cy="11659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 bwMode="auto">
          <a:xfrm>
            <a:off x="3627313" y="3813636"/>
            <a:ext cx="91391" cy="11659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 bwMode="auto">
          <a:xfrm>
            <a:off x="3718703" y="3930231"/>
            <a:ext cx="92013" cy="115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 bwMode="auto">
          <a:xfrm>
            <a:off x="3764710" y="3813636"/>
            <a:ext cx="92013" cy="11659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 bwMode="auto">
          <a:xfrm>
            <a:off x="3672697" y="3640485"/>
            <a:ext cx="92013" cy="114854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Down Arrow 48"/>
          <p:cNvSpPr/>
          <p:nvPr/>
        </p:nvSpPr>
        <p:spPr bwMode="auto">
          <a:xfrm rot="10800000">
            <a:off x="3401469" y="2845205"/>
            <a:ext cx="217597" cy="4411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Down Arrow 49"/>
          <p:cNvSpPr/>
          <p:nvPr/>
        </p:nvSpPr>
        <p:spPr bwMode="auto">
          <a:xfrm rot="10800000">
            <a:off x="1425078" y="2833024"/>
            <a:ext cx="216976" cy="411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3437527" y="2190013"/>
            <a:ext cx="115637" cy="25233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3589846" y="2137806"/>
            <a:ext cx="115015" cy="25233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460531" y="2396229"/>
            <a:ext cx="115637" cy="25233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3504050" y="2479759"/>
            <a:ext cx="115637" cy="25233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073" y="1923871"/>
            <a:ext cx="86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p53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Notch1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248400" y="1646240"/>
            <a:ext cx="8663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p53</a:t>
            </a:r>
          </a:p>
          <a:p>
            <a:pPr algn="ctr"/>
            <a:r>
              <a:rPr lang="en-US" dirty="0"/>
              <a:t>K</a:t>
            </a:r>
            <a:r>
              <a:rPr lang="en-US" dirty="0" smtClean="0"/>
              <a:t>120E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Notch1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7720236" y="2305384"/>
            <a:ext cx="0" cy="442015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686550" y="2303465"/>
            <a:ext cx="0" cy="442015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0" y="4189193"/>
            <a:ext cx="22479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057775" y="4078069"/>
            <a:ext cx="9719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Active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NOTCH1</a:t>
            </a:r>
            <a:endParaRPr lang="en-US" altLang="en-US" sz="1800" dirty="0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6172200" y="3593880"/>
            <a:ext cx="2362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NOK        NOK-EBV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NT     C/S     NT    C/S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6096000" y="3916143"/>
            <a:ext cx="1103313" cy="1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7239000" y="3916143"/>
            <a:ext cx="990600" cy="1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096000" y="3916143"/>
            <a:ext cx="0" cy="211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199313" y="3916143"/>
            <a:ext cx="0" cy="211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239000" y="3916143"/>
            <a:ext cx="0" cy="211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229600" y="3916143"/>
            <a:ext cx="0" cy="211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86550" y="3139385"/>
            <a:ext cx="0" cy="442015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724775" y="3139385"/>
            <a:ext cx="0" cy="442015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534150" y="2362200"/>
            <a:ext cx="304800" cy="3089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6534150" y="2362290"/>
            <a:ext cx="304800" cy="3089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534150" y="3196121"/>
            <a:ext cx="304800" cy="3089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534150" y="3196211"/>
            <a:ext cx="304800" cy="3089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8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803957846"/>
              </p:ext>
            </p:extLst>
          </p:nvPr>
        </p:nvGraphicFramePr>
        <p:xfrm>
          <a:off x="304800" y="1676400"/>
          <a:ext cx="42672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707440840"/>
              </p:ext>
            </p:extLst>
          </p:nvPr>
        </p:nvGraphicFramePr>
        <p:xfrm>
          <a:off x="4876800" y="1828800"/>
          <a:ext cx="36576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1643544" y="5867400"/>
            <a:ext cx="5941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latin typeface="+mj-lt"/>
              </a:rPr>
              <a:t>All Cells were negative by </a:t>
            </a:r>
            <a:r>
              <a:rPr lang="en-US" altLang="en-US" sz="1800" dirty="0" err="1" smtClean="0">
                <a:latin typeface="+mj-lt"/>
              </a:rPr>
              <a:t>MycoAlert</a:t>
            </a:r>
            <a:r>
              <a:rPr lang="en-US" altLang="en-US" sz="1800" dirty="0" smtClean="0">
                <a:latin typeface="+mj-lt"/>
              </a:rPr>
              <a:t> assay prior to RNA preps</a:t>
            </a:r>
            <a:endParaRPr lang="en-US" altLang="en-US" sz="1800" dirty="0">
              <a:latin typeface="+mj-l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152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800" dirty="0" smtClean="0">
                <a:latin typeface="Calibri" pitchFamily="34" charset="0"/>
              </a:rPr>
              <a:t>One Codex gives us a measure of quality control</a:t>
            </a:r>
            <a:endParaRPr lang="en-US" alt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9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 bwMode="auto">
          <a:xfrm rot="20393748">
            <a:off x="4741052" y="1169988"/>
            <a:ext cx="1404260" cy="1849840"/>
          </a:xfrm>
          <a:custGeom>
            <a:avLst/>
            <a:gdLst>
              <a:gd name="connsiteX0" fmla="*/ 106907 w 2661313"/>
              <a:gd name="connsiteY0" fmla="*/ 443552 h 1856096"/>
              <a:gd name="connsiteX1" fmla="*/ 1007659 w 2661313"/>
              <a:gd name="connsiteY1" fmla="*/ 6824 h 1856096"/>
              <a:gd name="connsiteX2" fmla="*/ 1280615 w 2661313"/>
              <a:gd name="connsiteY2" fmla="*/ 402609 h 1856096"/>
              <a:gd name="connsiteX3" fmla="*/ 1799229 w 2661313"/>
              <a:gd name="connsiteY3" fmla="*/ 184245 h 1856096"/>
              <a:gd name="connsiteX4" fmla="*/ 1922059 w 2661313"/>
              <a:gd name="connsiteY4" fmla="*/ 498143 h 1856096"/>
              <a:gd name="connsiteX5" fmla="*/ 2440674 w 2661313"/>
              <a:gd name="connsiteY5" fmla="*/ 648269 h 1856096"/>
              <a:gd name="connsiteX6" fmla="*/ 2222310 w 2661313"/>
              <a:gd name="connsiteY6" fmla="*/ 1166884 h 1856096"/>
              <a:gd name="connsiteX7" fmla="*/ 2631743 w 2661313"/>
              <a:gd name="connsiteY7" fmla="*/ 1371600 h 1856096"/>
              <a:gd name="connsiteX8" fmla="*/ 2399731 w 2661313"/>
              <a:gd name="connsiteY8" fmla="*/ 1740090 h 1856096"/>
              <a:gd name="connsiteX9" fmla="*/ 1662752 w 2661313"/>
              <a:gd name="connsiteY9" fmla="*/ 1576317 h 1856096"/>
              <a:gd name="connsiteX10" fmla="*/ 1294262 w 2661313"/>
              <a:gd name="connsiteY10" fmla="*/ 1835624 h 1856096"/>
              <a:gd name="connsiteX11" fmla="*/ 1007659 w 2661313"/>
              <a:gd name="connsiteY11" fmla="*/ 1453487 h 1856096"/>
              <a:gd name="connsiteX12" fmla="*/ 516340 w 2661313"/>
              <a:gd name="connsiteY12" fmla="*/ 1480782 h 1856096"/>
              <a:gd name="connsiteX13" fmla="*/ 366215 w 2661313"/>
              <a:gd name="connsiteY13" fmla="*/ 989463 h 1856096"/>
              <a:gd name="connsiteX14" fmla="*/ 106907 w 2661313"/>
              <a:gd name="connsiteY14" fmla="*/ 443552 h 185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1313" h="1856096">
                <a:moveTo>
                  <a:pt x="106907" y="443552"/>
                </a:moveTo>
                <a:cubicBezTo>
                  <a:pt x="213814" y="279779"/>
                  <a:pt x="812041" y="13648"/>
                  <a:pt x="1007659" y="6824"/>
                </a:cubicBezTo>
                <a:cubicBezTo>
                  <a:pt x="1203277" y="0"/>
                  <a:pt x="1148687" y="373039"/>
                  <a:pt x="1280615" y="402609"/>
                </a:cubicBezTo>
                <a:cubicBezTo>
                  <a:pt x="1412543" y="432179"/>
                  <a:pt x="1692322" y="168323"/>
                  <a:pt x="1799229" y="184245"/>
                </a:cubicBezTo>
                <a:cubicBezTo>
                  <a:pt x="1906136" y="200167"/>
                  <a:pt x="1815152" y="420806"/>
                  <a:pt x="1922059" y="498143"/>
                </a:cubicBezTo>
                <a:cubicBezTo>
                  <a:pt x="2028967" y="575480"/>
                  <a:pt x="2390632" y="536812"/>
                  <a:pt x="2440674" y="648269"/>
                </a:cubicBezTo>
                <a:cubicBezTo>
                  <a:pt x="2490716" y="759726"/>
                  <a:pt x="2190465" y="1046329"/>
                  <a:pt x="2222310" y="1166884"/>
                </a:cubicBezTo>
                <a:cubicBezTo>
                  <a:pt x="2254155" y="1287439"/>
                  <a:pt x="2602173" y="1276066"/>
                  <a:pt x="2631743" y="1371600"/>
                </a:cubicBezTo>
                <a:cubicBezTo>
                  <a:pt x="2661313" y="1467134"/>
                  <a:pt x="2561229" y="1705971"/>
                  <a:pt x="2399731" y="1740090"/>
                </a:cubicBezTo>
                <a:cubicBezTo>
                  <a:pt x="2238233" y="1774209"/>
                  <a:pt x="1846997" y="1560395"/>
                  <a:pt x="1662752" y="1576317"/>
                </a:cubicBezTo>
                <a:cubicBezTo>
                  <a:pt x="1478507" y="1592239"/>
                  <a:pt x="1403444" y="1856096"/>
                  <a:pt x="1294262" y="1835624"/>
                </a:cubicBezTo>
                <a:cubicBezTo>
                  <a:pt x="1185080" y="1815152"/>
                  <a:pt x="1137313" y="1512627"/>
                  <a:pt x="1007659" y="1453487"/>
                </a:cubicBezTo>
                <a:cubicBezTo>
                  <a:pt x="878005" y="1394347"/>
                  <a:pt x="623247" y="1558119"/>
                  <a:pt x="516340" y="1480782"/>
                </a:cubicBezTo>
                <a:cubicBezTo>
                  <a:pt x="409433" y="1403445"/>
                  <a:pt x="432179" y="1162335"/>
                  <a:pt x="366215" y="989463"/>
                </a:cubicBezTo>
                <a:cubicBezTo>
                  <a:pt x="300251" y="816591"/>
                  <a:pt x="0" y="607325"/>
                  <a:pt x="106907" y="4435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 bwMode="auto">
          <a:xfrm rot="20393748">
            <a:off x="7388400" y="1099386"/>
            <a:ext cx="1404260" cy="1849840"/>
          </a:xfrm>
          <a:custGeom>
            <a:avLst/>
            <a:gdLst>
              <a:gd name="connsiteX0" fmla="*/ 106907 w 2661313"/>
              <a:gd name="connsiteY0" fmla="*/ 443552 h 1856096"/>
              <a:gd name="connsiteX1" fmla="*/ 1007659 w 2661313"/>
              <a:gd name="connsiteY1" fmla="*/ 6824 h 1856096"/>
              <a:gd name="connsiteX2" fmla="*/ 1280615 w 2661313"/>
              <a:gd name="connsiteY2" fmla="*/ 402609 h 1856096"/>
              <a:gd name="connsiteX3" fmla="*/ 1799229 w 2661313"/>
              <a:gd name="connsiteY3" fmla="*/ 184245 h 1856096"/>
              <a:gd name="connsiteX4" fmla="*/ 1922059 w 2661313"/>
              <a:gd name="connsiteY4" fmla="*/ 498143 h 1856096"/>
              <a:gd name="connsiteX5" fmla="*/ 2440674 w 2661313"/>
              <a:gd name="connsiteY5" fmla="*/ 648269 h 1856096"/>
              <a:gd name="connsiteX6" fmla="*/ 2222310 w 2661313"/>
              <a:gd name="connsiteY6" fmla="*/ 1166884 h 1856096"/>
              <a:gd name="connsiteX7" fmla="*/ 2631743 w 2661313"/>
              <a:gd name="connsiteY7" fmla="*/ 1371600 h 1856096"/>
              <a:gd name="connsiteX8" fmla="*/ 2399731 w 2661313"/>
              <a:gd name="connsiteY8" fmla="*/ 1740090 h 1856096"/>
              <a:gd name="connsiteX9" fmla="*/ 1662752 w 2661313"/>
              <a:gd name="connsiteY9" fmla="*/ 1576317 h 1856096"/>
              <a:gd name="connsiteX10" fmla="*/ 1294262 w 2661313"/>
              <a:gd name="connsiteY10" fmla="*/ 1835624 h 1856096"/>
              <a:gd name="connsiteX11" fmla="*/ 1007659 w 2661313"/>
              <a:gd name="connsiteY11" fmla="*/ 1453487 h 1856096"/>
              <a:gd name="connsiteX12" fmla="*/ 516340 w 2661313"/>
              <a:gd name="connsiteY12" fmla="*/ 1480782 h 1856096"/>
              <a:gd name="connsiteX13" fmla="*/ 366215 w 2661313"/>
              <a:gd name="connsiteY13" fmla="*/ 989463 h 1856096"/>
              <a:gd name="connsiteX14" fmla="*/ 106907 w 2661313"/>
              <a:gd name="connsiteY14" fmla="*/ 443552 h 185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1313" h="1856096">
                <a:moveTo>
                  <a:pt x="106907" y="443552"/>
                </a:moveTo>
                <a:cubicBezTo>
                  <a:pt x="213814" y="279779"/>
                  <a:pt x="812041" y="13648"/>
                  <a:pt x="1007659" y="6824"/>
                </a:cubicBezTo>
                <a:cubicBezTo>
                  <a:pt x="1203277" y="0"/>
                  <a:pt x="1148687" y="373039"/>
                  <a:pt x="1280615" y="402609"/>
                </a:cubicBezTo>
                <a:cubicBezTo>
                  <a:pt x="1412543" y="432179"/>
                  <a:pt x="1692322" y="168323"/>
                  <a:pt x="1799229" y="184245"/>
                </a:cubicBezTo>
                <a:cubicBezTo>
                  <a:pt x="1906136" y="200167"/>
                  <a:pt x="1815152" y="420806"/>
                  <a:pt x="1922059" y="498143"/>
                </a:cubicBezTo>
                <a:cubicBezTo>
                  <a:pt x="2028967" y="575480"/>
                  <a:pt x="2390632" y="536812"/>
                  <a:pt x="2440674" y="648269"/>
                </a:cubicBezTo>
                <a:cubicBezTo>
                  <a:pt x="2490716" y="759726"/>
                  <a:pt x="2190465" y="1046329"/>
                  <a:pt x="2222310" y="1166884"/>
                </a:cubicBezTo>
                <a:cubicBezTo>
                  <a:pt x="2254155" y="1287439"/>
                  <a:pt x="2602173" y="1276066"/>
                  <a:pt x="2631743" y="1371600"/>
                </a:cubicBezTo>
                <a:cubicBezTo>
                  <a:pt x="2661313" y="1467134"/>
                  <a:pt x="2561229" y="1705971"/>
                  <a:pt x="2399731" y="1740090"/>
                </a:cubicBezTo>
                <a:cubicBezTo>
                  <a:pt x="2238233" y="1774209"/>
                  <a:pt x="1846997" y="1560395"/>
                  <a:pt x="1662752" y="1576317"/>
                </a:cubicBezTo>
                <a:cubicBezTo>
                  <a:pt x="1478507" y="1592239"/>
                  <a:pt x="1403444" y="1856096"/>
                  <a:pt x="1294262" y="1835624"/>
                </a:cubicBezTo>
                <a:cubicBezTo>
                  <a:pt x="1185080" y="1815152"/>
                  <a:pt x="1137313" y="1512627"/>
                  <a:pt x="1007659" y="1453487"/>
                </a:cubicBezTo>
                <a:cubicBezTo>
                  <a:pt x="878005" y="1394347"/>
                  <a:pt x="623247" y="1558119"/>
                  <a:pt x="516340" y="1480782"/>
                </a:cubicBezTo>
                <a:cubicBezTo>
                  <a:pt x="409433" y="1403445"/>
                  <a:pt x="432179" y="1162335"/>
                  <a:pt x="366215" y="989463"/>
                </a:cubicBezTo>
                <a:cubicBezTo>
                  <a:pt x="300251" y="816591"/>
                  <a:pt x="0" y="607325"/>
                  <a:pt x="106907" y="443552"/>
                </a:cubicBez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5213946" y="1764665"/>
            <a:ext cx="592770" cy="787372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 bwMode="auto">
          <a:xfrm>
            <a:off x="7939955" y="1647061"/>
            <a:ext cx="593501" cy="787372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21"/>
          <p:cNvSpPr/>
          <p:nvPr/>
        </p:nvSpPr>
        <p:spPr bwMode="auto">
          <a:xfrm>
            <a:off x="8047531" y="1821595"/>
            <a:ext cx="108309" cy="175847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8155840" y="1997441"/>
            <a:ext cx="108309" cy="173222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>
            <a:off x="8264148" y="2170663"/>
            <a:ext cx="107577" cy="175847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8317571" y="1997441"/>
            <a:ext cx="108309" cy="173222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8209994" y="1733672"/>
            <a:ext cx="107577" cy="175847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4747048" y="3561187"/>
            <a:ext cx="1206110" cy="12720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5256391" y="3865638"/>
            <a:ext cx="592038" cy="786060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7907" name="Group 48"/>
          <p:cNvGrpSpPr>
            <a:grpSpLocks/>
          </p:cNvGrpSpPr>
          <p:nvPr/>
        </p:nvGrpSpPr>
        <p:grpSpPr bwMode="auto">
          <a:xfrm>
            <a:off x="7940686" y="3917318"/>
            <a:ext cx="592770" cy="787372"/>
            <a:chOff x="5674950" y="4441525"/>
            <a:chExt cx="1124416" cy="790335"/>
          </a:xfrm>
        </p:grpSpPr>
        <p:sp>
          <p:nvSpPr>
            <p:cNvPr id="38" name="Oval 37"/>
            <p:cNvSpPr/>
            <p:nvPr/>
          </p:nvSpPr>
          <p:spPr>
            <a:xfrm>
              <a:off x="5674950" y="4441525"/>
              <a:ext cx="1124416" cy="790335"/>
            </a:xfrm>
            <a:prstGeom prst="ellipse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Oval 21"/>
            <p:cNvSpPr/>
            <p:nvPr/>
          </p:nvSpPr>
          <p:spPr>
            <a:xfrm>
              <a:off x="5877623" y="4616716"/>
              <a:ext cx="205449" cy="17650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083071" y="4793224"/>
              <a:ext cx="204061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287132" y="4968415"/>
              <a:ext cx="205449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389857" y="4793224"/>
              <a:ext cx="204060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185796" y="4529779"/>
              <a:ext cx="204061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7908" name="TextBox 62"/>
          <p:cNvSpPr txBox="1">
            <a:spLocks noChangeArrowheads="1"/>
          </p:cNvSpPr>
          <p:nvPr/>
        </p:nvSpPr>
        <p:spPr bwMode="auto">
          <a:xfrm>
            <a:off x="4969652" y="4928591"/>
            <a:ext cx="126578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900" dirty="0">
                <a:latin typeface="Calibri" pitchFamily="34" charset="0"/>
              </a:rPr>
              <a:t>NOK</a:t>
            </a:r>
          </a:p>
        </p:txBody>
      </p:sp>
      <p:sp>
        <p:nvSpPr>
          <p:cNvPr id="37909" name="TextBox 63"/>
          <p:cNvSpPr txBox="1">
            <a:spLocks noChangeArrowheads="1"/>
          </p:cNvSpPr>
          <p:nvPr/>
        </p:nvSpPr>
        <p:spPr bwMode="auto">
          <a:xfrm>
            <a:off x="7484252" y="4965335"/>
            <a:ext cx="134812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900" dirty="0">
                <a:latin typeface="Calibri" pitchFamily="34" charset="0"/>
              </a:rPr>
              <a:t>NOK-EBV</a:t>
            </a:r>
          </a:p>
        </p:txBody>
      </p:sp>
      <p:sp>
        <p:nvSpPr>
          <p:cNvPr id="37910" name="TextBox 65"/>
          <p:cNvSpPr txBox="1">
            <a:spLocks noChangeArrowheads="1"/>
          </p:cNvSpPr>
          <p:nvPr/>
        </p:nvSpPr>
        <p:spPr bwMode="auto">
          <a:xfrm>
            <a:off x="6092855" y="4114800"/>
            <a:ext cx="1233839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900" dirty="0" err="1">
                <a:latin typeface="Calibri" pitchFamily="34" charset="0"/>
              </a:rPr>
              <a:t>Undiff</a:t>
            </a:r>
            <a:r>
              <a:rPr lang="en-US" altLang="en-US" sz="2900" dirty="0">
                <a:latin typeface="Calibri" pitchFamily="34" charset="0"/>
              </a:rPr>
              <a:t> </a:t>
            </a:r>
            <a:r>
              <a:rPr lang="en-US" altLang="en-US" sz="2900" dirty="0" smtClean="0">
                <a:latin typeface="Calibri" pitchFamily="34" charset="0"/>
              </a:rPr>
              <a:t>4+3 </a:t>
            </a:r>
            <a:r>
              <a:rPr lang="en-US" altLang="en-US" sz="2900" dirty="0">
                <a:latin typeface="Calibri" pitchFamily="34" charset="0"/>
              </a:rPr>
              <a:t>reps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7475059" y="3591905"/>
            <a:ext cx="1206224" cy="127211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 bwMode="auto">
          <a:xfrm>
            <a:off x="7917268" y="3895009"/>
            <a:ext cx="593502" cy="788685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1"/>
          <p:cNvSpPr/>
          <p:nvPr/>
        </p:nvSpPr>
        <p:spPr bwMode="auto">
          <a:xfrm>
            <a:off x="8062899" y="4076105"/>
            <a:ext cx="108309" cy="175847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 bwMode="auto">
          <a:xfrm>
            <a:off x="8171208" y="4251951"/>
            <a:ext cx="107576" cy="175847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 bwMode="auto">
          <a:xfrm>
            <a:off x="8278784" y="4427798"/>
            <a:ext cx="108309" cy="17453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 bwMode="auto">
          <a:xfrm>
            <a:off x="8332939" y="4251951"/>
            <a:ext cx="108309" cy="175847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8224630" y="3990806"/>
            <a:ext cx="108309" cy="173222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Down Arrow 27"/>
          <p:cNvSpPr/>
          <p:nvPr/>
        </p:nvSpPr>
        <p:spPr bwMode="auto">
          <a:xfrm rot="10800000">
            <a:off x="7917268" y="2791376"/>
            <a:ext cx="256135" cy="665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Down Arrow 28"/>
          <p:cNvSpPr/>
          <p:nvPr/>
        </p:nvSpPr>
        <p:spPr bwMode="auto">
          <a:xfrm rot="10800000">
            <a:off x="5230046" y="2836805"/>
            <a:ext cx="255403" cy="620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7959713" y="1803223"/>
            <a:ext cx="136117" cy="38057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8139008" y="1724486"/>
            <a:ext cx="135385" cy="38057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7986791" y="2114235"/>
            <a:ext cx="136117" cy="38056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38018" y="2240215"/>
            <a:ext cx="136117" cy="38056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7928" name="TextBox 61"/>
          <p:cNvSpPr txBox="1">
            <a:spLocks noChangeArrowheads="1"/>
          </p:cNvSpPr>
          <p:nvPr/>
        </p:nvSpPr>
        <p:spPr bwMode="auto">
          <a:xfrm flipH="1">
            <a:off x="6292640" y="1756792"/>
            <a:ext cx="1036249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900" dirty="0">
                <a:latin typeface="Calibri" pitchFamily="34" charset="0"/>
              </a:rPr>
              <a:t>MC </a:t>
            </a:r>
            <a:r>
              <a:rPr lang="en-US" altLang="en-US" sz="2900" dirty="0" smtClean="0">
                <a:latin typeface="Calibri" pitchFamily="34" charset="0"/>
              </a:rPr>
              <a:t>4+4 </a:t>
            </a:r>
            <a:r>
              <a:rPr lang="en-US" altLang="en-US" sz="2900" dirty="0">
                <a:latin typeface="Calibri" pitchFamily="34" charset="0"/>
              </a:rPr>
              <a:t>reps</a:t>
            </a:r>
            <a:endParaRPr lang="en-US" altLang="en-US" sz="1700" dirty="0">
              <a:latin typeface="Calibri" pitchFamily="34" charset="0"/>
            </a:endParaRPr>
          </a:p>
        </p:txBody>
      </p:sp>
      <p:sp>
        <p:nvSpPr>
          <p:cNvPr id="37929" name="TextBox 44"/>
          <p:cNvSpPr txBox="1">
            <a:spLocks noChangeArrowheads="1"/>
          </p:cNvSpPr>
          <p:nvPr/>
        </p:nvSpPr>
        <p:spPr bwMode="auto">
          <a:xfrm>
            <a:off x="4343400" y="6096000"/>
            <a:ext cx="474567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200" dirty="0"/>
              <a:t>Treatments x </a:t>
            </a:r>
            <a:r>
              <a:rPr lang="en-US" altLang="en-US" sz="2200" dirty="0" smtClean="0"/>
              <a:t>24 hours;</a:t>
            </a:r>
          </a:p>
          <a:p>
            <a:pPr algn="ctr" eaLnBrk="1" hangingPunct="1"/>
            <a:r>
              <a:rPr lang="en-US" altLang="en-US" sz="2200" dirty="0" smtClean="0"/>
              <a:t>NOKs </a:t>
            </a:r>
            <a:r>
              <a:rPr lang="en-US" altLang="en-US" sz="2200" dirty="0"/>
              <a:t>also G418 </a:t>
            </a:r>
            <a:r>
              <a:rPr lang="en-US" altLang="en-US" sz="2200" dirty="0" smtClean="0"/>
              <a:t>and GFP selected</a:t>
            </a:r>
            <a:endParaRPr lang="en-US" altLang="en-US" sz="2200" dirty="0"/>
          </a:p>
        </p:txBody>
      </p:sp>
      <p:sp>
        <p:nvSpPr>
          <p:cNvPr id="44" name="TextBox 43"/>
          <p:cNvSpPr txBox="1"/>
          <p:nvPr/>
        </p:nvSpPr>
        <p:spPr>
          <a:xfrm>
            <a:off x="581025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 smtClean="0">
                <a:latin typeface="Calibri" pitchFamily="34" charset="0"/>
              </a:rPr>
              <a:t>Opportunity to analyze data from Scott lab</a:t>
            </a:r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805" y="2372012"/>
            <a:ext cx="13612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p53 </a:t>
            </a:r>
            <a:r>
              <a:rPr lang="en-US" sz="2400" dirty="0" err="1" smtClean="0"/>
              <a:t>wt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SMRV-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Myco</a:t>
            </a:r>
            <a:r>
              <a:rPr lang="en-US" sz="2400" dirty="0" smtClean="0"/>
              <a:t>-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32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36775"/>
            <a:ext cx="8235338" cy="262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1025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 smtClean="0">
                <a:latin typeface="Calibri" pitchFamily="34" charset="0"/>
              </a:rPr>
              <a:t>Principle component </a:t>
            </a:r>
            <a:r>
              <a:rPr lang="en-US" altLang="en-US" sz="2800" dirty="0">
                <a:latin typeface="Calibri" pitchFamily="34" charset="0"/>
              </a:rPr>
              <a:t>a</a:t>
            </a:r>
            <a:r>
              <a:rPr lang="en-US" altLang="en-US" sz="2800" dirty="0" smtClean="0">
                <a:latin typeface="Calibri" pitchFamily="34" charset="0"/>
              </a:rPr>
              <a:t>nalysis of Scott lab data</a:t>
            </a:r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01736" y="4857736"/>
            <a:ext cx="3027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+</a:t>
            </a:r>
            <a:r>
              <a:rPr lang="en-US" dirty="0" smtClean="0"/>
              <a:t>          Methylcellulose           </a:t>
            </a:r>
            <a:r>
              <a:rPr lang="en-US" sz="2400" b="1" dirty="0" smtClean="0"/>
              <a:t>-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386557" y="3191161"/>
            <a:ext cx="153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+</a:t>
            </a:r>
            <a:r>
              <a:rPr lang="en-US" dirty="0" smtClean="0"/>
              <a:t>       EBV       </a:t>
            </a:r>
            <a:r>
              <a:rPr lang="en-US" sz="2400" b="1" dirty="0" smtClean="0"/>
              <a:t>-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8802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Epstein-Barr virus (EBV)</a:t>
            </a:r>
            <a:endParaRPr lang="en-US" sz="2800" dirty="0"/>
          </a:p>
        </p:txBody>
      </p:sp>
      <p:grpSp>
        <p:nvGrpSpPr>
          <p:cNvPr id="5" name="组合 367"/>
          <p:cNvGrpSpPr/>
          <p:nvPr/>
        </p:nvGrpSpPr>
        <p:grpSpPr>
          <a:xfrm>
            <a:off x="4572000" y="1557519"/>
            <a:ext cx="2810491" cy="1239557"/>
            <a:chOff x="367779" y="12990534"/>
            <a:chExt cx="8861442" cy="3770551"/>
          </a:xfrm>
        </p:grpSpPr>
        <p:grpSp>
          <p:nvGrpSpPr>
            <p:cNvPr id="6" name="组合 253"/>
            <p:cNvGrpSpPr/>
            <p:nvPr/>
          </p:nvGrpSpPr>
          <p:grpSpPr>
            <a:xfrm>
              <a:off x="4762083" y="14520884"/>
              <a:ext cx="4375150" cy="784225"/>
              <a:chOff x="241144" y="8077200"/>
              <a:chExt cx="4375150" cy="784225"/>
            </a:xfrm>
          </p:grpSpPr>
          <p:pic>
            <p:nvPicPr>
              <p:cNvPr id="116" name="Picture 11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4644" y="8077200"/>
                <a:ext cx="374650" cy="7461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7" name="Picture 11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7444" y="8077200"/>
                <a:ext cx="374650" cy="7461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8" name="Picture 11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244" y="8077200"/>
                <a:ext cx="374650" cy="7461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9" name="Picture 118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144" y="8077200"/>
                <a:ext cx="374650" cy="7461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0" name="Picture 119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0944" y="8077200"/>
                <a:ext cx="374650" cy="7461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1" name="Picture 120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8144" y="8115300"/>
                <a:ext cx="374650" cy="7461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2" name="Picture 12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7244" y="8115300"/>
                <a:ext cx="374650" cy="7461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3" name="Picture 12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4444" y="8115300"/>
                <a:ext cx="374650" cy="7461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4" name="Picture 12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1644" y="8115300"/>
                <a:ext cx="374650" cy="7461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" name="组合 265"/>
            <p:cNvGrpSpPr/>
            <p:nvPr/>
          </p:nvGrpSpPr>
          <p:grpSpPr>
            <a:xfrm>
              <a:off x="367779" y="14514534"/>
              <a:ext cx="4375150" cy="784225"/>
              <a:chOff x="-177956" y="8915400"/>
              <a:chExt cx="4375150" cy="784225"/>
            </a:xfrm>
          </p:grpSpPr>
          <p:pic>
            <p:nvPicPr>
              <p:cNvPr id="105" name="Picture 10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744" y="8915400"/>
                <a:ext cx="374650" cy="7461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6" name="组合 254"/>
              <p:cNvGrpSpPr/>
              <p:nvPr/>
            </p:nvGrpSpPr>
            <p:grpSpPr>
              <a:xfrm>
                <a:off x="-177956" y="8915400"/>
                <a:ext cx="4375150" cy="784225"/>
                <a:chOff x="241144" y="8077200"/>
                <a:chExt cx="4375150" cy="784225"/>
              </a:xfrm>
            </p:grpSpPr>
            <p:pic>
              <p:nvPicPr>
                <p:cNvPr id="107" name="Picture 106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644" y="80772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8" name="Picture 107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7444" y="80772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9" name="Picture 108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0244" y="80772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0" name="Picture 109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144" y="80772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1" name="Picture 110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50944" y="80772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2" name="Picture 11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08144" y="81153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3" name="Picture 11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7244" y="81153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4" name="Picture 11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84444" y="81153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5" name="Picture 114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1644" y="81153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8" name="组合 366"/>
            <p:cNvGrpSpPr/>
            <p:nvPr/>
          </p:nvGrpSpPr>
          <p:grpSpPr>
            <a:xfrm>
              <a:off x="390004" y="12990534"/>
              <a:ext cx="8839217" cy="3770551"/>
              <a:chOff x="390004" y="12990534"/>
              <a:chExt cx="8839217" cy="3770551"/>
            </a:xfrm>
          </p:grpSpPr>
          <p:pic>
            <p:nvPicPr>
              <p:cNvPr id="9" name="图片 350" descr="stickman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8681" y="15943694"/>
                <a:ext cx="376097" cy="749685"/>
              </a:xfrm>
              <a:prstGeom prst="rect">
                <a:avLst/>
              </a:prstGeom>
            </p:spPr>
          </p:pic>
          <p:grpSp>
            <p:nvGrpSpPr>
              <p:cNvPr id="10" name="组合 266"/>
              <p:cNvGrpSpPr/>
              <p:nvPr/>
            </p:nvGrpSpPr>
            <p:grpSpPr>
              <a:xfrm>
                <a:off x="405879" y="15162234"/>
                <a:ext cx="4375150" cy="784225"/>
                <a:chOff x="-177956" y="8915400"/>
                <a:chExt cx="4375150" cy="784225"/>
              </a:xfrm>
            </p:grpSpPr>
            <p:pic>
              <p:nvPicPr>
                <p:cNvPr id="94" name="Picture 9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2744" y="89154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95" name="组合 254"/>
                <p:cNvGrpSpPr/>
                <p:nvPr/>
              </p:nvGrpSpPr>
              <p:grpSpPr>
                <a:xfrm>
                  <a:off x="-177956" y="8915400"/>
                  <a:ext cx="4375150" cy="784225"/>
                  <a:chOff x="241144" y="8077200"/>
                  <a:chExt cx="4375150" cy="784225"/>
                </a:xfrm>
              </p:grpSpPr>
              <p:pic>
                <p:nvPicPr>
                  <p:cNvPr id="96" name="Picture 95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746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7" name="Picture 96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74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8" name="Picture 9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2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9" name="Picture 9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11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0" name="Picture 99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509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1" name="Picture 100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81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2" name="Picture 101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72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3" name="Picture 10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844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4" name="Picture 103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416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grpSp>
            <p:nvGrpSpPr>
              <p:cNvPr id="11" name="组合 278"/>
              <p:cNvGrpSpPr/>
              <p:nvPr/>
            </p:nvGrpSpPr>
            <p:grpSpPr>
              <a:xfrm>
                <a:off x="443979" y="14520884"/>
                <a:ext cx="6489973" cy="2187575"/>
                <a:chOff x="-177956" y="7512050"/>
                <a:chExt cx="6489973" cy="2187575"/>
              </a:xfrm>
            </p:grpSpPr>
            <p:pic>
              <p:nvPicPr>
                <p:cNvPr id="83" name="Picture 8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2744" y="89154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84" name="组合 254"/>
                <p:cNvGrpSpPr/>
                <p:nvPr/>
              </p:nvGrpSpPr>
              <p:grpSpPr>
                <a:xfrm>
                  <a:off x="-177956" y="7512050"/>
                  <a:ext cx="6489973" cy="2187575"/>
                  <a:chOff x="241144" y="6673850"/>
                  <a:chExt cx="6489973" cy="2187575"/>
                </a:xfrm>
              </p:grpSpPr>
              <p:pic>
                <p:nvPicPr>
                  <p:cNvPr id="85" name="Picture 84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746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86" name="Picture 85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74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87" name="Picture 86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2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88" name="Picture 8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11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89" name="Picture 8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56467" y="667385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0" name="Picture 89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81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1" name="Picture 90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72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2" name="Picture 91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844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3" name="Picture 9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416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grpSp>
            <p:nvGrpSpPr>
              <p:cNvPr id="12" name="组合 290"/>
              <p:cNvGrpSpPr/>
              <p:nvPr/>
            </p:nvGrpSpPr>
            <p:grpSpPr>
              <a:xfrm>
                <a:off x="4742929" y="12990534"/>
                <a:ext cx="4375150" cy="784225"/>
                <a:chOff x="-177956" y="8915400"/>
                <a:chExt cx="4375150" cy="784225"/>
              </a:xfrm>
            </p:grpSpPr>
            <p:pic>
              <p:nvPicPr>
                <p:cNvPr id="72" name="Picture 7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2744" y="89154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73" name="组合 254"/>
                <p:cNvGrpSpPr/>
                <p:nvPr/>
              </p:nvGrpSpPr>
              <p:grpSpPr>
                <a:xfrm>
                  <a:off x="-177956" y="8915400"/>
                  <a:ext cx="4375150" cy="784225"/>
                  <a:chOff x="241144" y="8077200"/>
                  <a:chExt cx="4375150" cy="784225"/>
                </a:xfrm>
              </p:grpSpPr>
              <p:pic>
                <p:nvPicPr>
                  <p:cNvPr id="74" name="Picture 73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746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5" name="Picture 74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74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6" name="Picture 75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2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7" name="Picture 76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11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8" name="Picture 7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509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9" name="Picture 7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81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80" name="Picture 79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72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81" name="Picture 80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844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82" name="Picture 81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416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grpSp>
            <p:nvGrpSpPr>
              <p:cNvPr id="13" name="组合 302"/>
              <p:cNvGrpSpPr/>
              <p:nvPr/>
            </p:nvGrpSpPr>
            <p:grpSpPr>
              <a:xfrm>
                <a:off x="4813052" y="13774759"/>
                <a:ext cx="4375150" cy="784225"/>
                <a:chOff x="-177956" y="8915400"/>
                <a:chExt cx="4375150" cy="784225"/>
              </a:xfrm>
            </p:grpSpPr>
            <p:pic>
              <p:nvPicPr>
                <p:cNvPr id="61" name="Picture 60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2744" y="89154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62" name="组合 254"/>
                <p:cNvGrpSpPr/>
                <p:nvPr/>
              </p:nvGrpSpPr>
              <p:grpSpPr>
                <a:xfrm>
                  <a:off x="-177956" y="8915400"/>
                  <a:ext cx="4375150" cy="784225"/>
                  <a:chOff x="241144" y="8077200"/>
                  <a:chExt cx="4375150" cy="784225"/>
                </a:xfrm>
              </p:grpSpPr>
              <p:pic>
                <p:nvPicPr>
                  <p:cNvPr id="63" name="Picture 6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746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4" name="Picture 63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74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5" name="Picture 64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2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6" name="Picture 65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11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7" name="Picture 66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509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8" name="Picture 6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81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9" name="Picture 6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72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0" name="Picture 69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844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1" name="Picture 70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416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grpSp>
            <p:nvGrpSpPr>
              <p:cNvPr id="14" name="组合 314"/>
              <p:cNvGrpSpPr/>
              <p:nvPr/>
            </p:nvGrpSpPr>
            <p:grpSpPr>
              <a:xfrm>
                <a:off x="4784308" y="15192635"/>
                <a:ext cx="4375150" cy="784225"/>
                <a:chOff x="-177956" y="8915400"/>
                <a:chExt cx="4375150" cy="784225"/>
              </a:xfrm>
            </p:grpSpPr>
            <p:pic>
              <p:nvPicPr>
                <p:cNvPr id="50" name="Picture 49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2744" y="89154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51" name="组合 254"/>
                <p:cNvGrpSpPr/>
                <p:nvPr/>
              </p:nvGrpSpPr>
              <p:grpSpPr>
                <a:xfrm>
                  <a:off x="-177956" y="8915400"/>
                  <a:ext cx="4375150" cy="784225"/>
                  <a:chOff x="241144" y="8077200"/>
                  <a:chExt cx="4375150" cy="784225"/>
                </a:xfrm>
              </p:grpSpPr>
              <p:pic>
                <p:nvPicPr>
                  <p:cNvPr id="52" name="Picture 51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746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3" name="Picture 5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74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4" name="Picture 53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2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5" name="Picture 54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11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6" name="Picture 55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509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7" name="Picture 56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81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8" name="Picture 5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72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9" name="Picture 5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844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0" name="Picture 59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416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grpSp>
            <p:nvGrpSpPr>
              <p:cNvPr id="15" name="组合 326"/>
              <p:cNvGrpSpPr/>
              <p:nvPr/>
            </p:nvGrpSpPr>
            <p:grpSpPr>
              <a:xfrm>
                <a:off x="390004" y="13730309"/>
                <a:ext cx="4375150" cy="784225"/>
                <a:chOff x="-177956" y="8915400"/>
                <a:chExt cx="4375150" cy="784225"/>
              </a:xfrm>
            </p:grpSpPr>
            <p:pic>
              <p:nvPicPr>
                <p:cNvPr id="39" name="Picture 38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2744" y="89154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40" name="组合 254"/>
                <p:cNvGrpSpPr/>
                <p:nvPr/>
              </p:nvGrpSpPr>
              <p:grpSpPr>
                <a:xfrm>
                  <a:off x="-177956" y="8915400"/>
                  <a:ext cx="4375150" cy="784225"/>
                  <a:chOff x="241144" y="8077200"/>
                  <a:chExt cx="4375150" cy="784225"/>
                </a:xfrm>
              </p:grpSpPr>
              <p:pic>
                <p:nvPicPr>
                  <p:cNvPr id="41" name="Picture 40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746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2" name="Picture 41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74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3" name="Picture 4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2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4" name="Picture 43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11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5" name="Picture 44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509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6" name="Picture 45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81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7" name="Picture 46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72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8" name="Picture 4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844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9" name="Picture 4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416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grpSp>
            <p:nvGrpSpPr>
              <p:cNvPr id="16" name="组合 338"/>
              <p:cNvGrpSpPr/>
              <p:nvPr/>
            </p:nvGrpSpPr>
            <p:grpSpPr>
              <a:xfrm>
                <a:off x="4854071" y="15976860"/>
                <a:ext cx="4375150" cy="784225"/>
                <a:chOff x="-177956" y="8915400"/>
                <a:chExt cx="4375150" cy="784225"/>
              </a:xfrm>
            </p:grpSpPr>
            <p:pic>
              <p:nvPicPr>
                <p:cNvPr id="28" name="Picture 27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2744" y="8915400"/>
                  <a:ext cx="374650" cy="7461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9" name="组合 254"/>
                <p:cNvGrpSpPr/>
                <p:nvPr/>
              </p:nvGrpSpPr>
              <p:grpSpPr>
                <a:xfrm>
                  <a:off x="-177956" y="8915400"/>
                  <a:ext cx="4375150" cy="784225"/>
                  <a:chOff x="241144" y="8077200"/>
                  <a:chExt cx="4375150" cy="784225"/>
                </a:xfrm>
              </p:grpSpPr>
              <p:pic>
                <p:nvPicPr>
                  <p:cNvPr id="30" name="Picture 29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746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1" name="Picture 30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74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2" name="Picture 31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2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3" name="Picture 3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11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4" name="Picture 33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50944" y="80772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5" name="Picture 34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81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6" name="Picture 35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72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7" name="Picture 36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844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8" name="Picture 3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41644" y="8115300"/>
                    <a:ext cx="374650" cy="746125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grpSp>
            <p:nvGrpSpPr>
              <p:cNvPr id="17" name="组合 361"/>
              <p:cNvGrpSpPr/>
              <p:nvPr/>
            </p:nvGrpSpPr>
            <p:grpSpPr>
              <a:xfrm>
                <a:off x="443979" y="13028634"/>
                <a:ext cx="4260154" cy="701675"/>
                <a:chOff x="666594" y="7423150"/>
                <a:chExt cx="3872802" cy="746125"/>
              </a:xfrm>
            </p:grpSpPr>
            <p:pic>
              <p:nvPicPr>
                <p:cNvPr id="18" name="Picture 17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594" y="7423150"/>
                  <a:ext cx="374650" cy="746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18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7594" y="7423150"/>
                  <a:ext cx="374650" cy="746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0" name="Picture 19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28594" y="7423150"/>
                  <a:ext cx="374650" cy="746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" name="Picture 20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7694" y="7423150"/>
                  <a:ext cx="374650" cy="746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2" name="Picture 21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19169" y="7423150"/>
                  <a:ext cx="374650" cy="746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" name="Picture 22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09694" y="7423150"/>
                  <a:ext cx="374650" cy="746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" name="Picture 2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4344" y="7423150"/>
                  <a:ext cx="374650" cy="746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" name="Picture 24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0894" y="7423150"/>
                  <a:ext cx="374650" cy="746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6" name="Picture 2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6344" y="7423150"/>
                  <a:ext cx="374650" cy="746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" name="Picture 2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4746" y="7423150"/>
                  <a:ext cx="374650" cy="746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125" name="TextBox 124"/>
          <p:cNvSpPr txBox="1"/>
          <p:nvPr/>
        </p:nvSpPr>
        <p:spPr>
          <a:xfrm>
            <a:off x="1447800" y="1813243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Infects &gt;90% of adult population</a:t>
            </a:r>
            <a:endParaRPr lang="en-US" sz="2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2133600" y="3254276"/>
            <a:ext cx="4808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Causative agent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“Mono”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 cell lymphomas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Nasopharyngeal carcinoma (NPC)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~10% of stomach cancers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AIDS-related cancers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338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1000" y="1786490"/>
            <a:ext cx="8290452" cy="3776108"/>
            <a:chOff x="1065176" y="3936345"/>
            <a:chExt cx="5945224" cy="2656173"/>
          </a:xfrm>
        </p:grpSpPr>
        <p:pic>
          <p:nvPicPr>
            <p:cNvPr id="2052" name="Picture 4" descr="http://jura.wi.mit.edu/bioc/tools/tmp/temp430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176" y="4419600"/>
              <a:ext cx="2897224" cy="2172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jura.wi.mit.edu/bioc/tools/tmp/temp424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165" y="4468024"/>
              <a:ext cx="2780235" cy="208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2063104" y="5356297"/>
              <a:ext cx="391797" cy="2691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499</a:t>
              </a:r>
              <a:endParaRPr 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45791" y="5356297"/>
              <a:ext cx="391797" cy="2691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824</a:t>
              </a:r>
              <a:endParaRPr 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49352" y="5353957"/>
              <a:ext cx="473895" cy="2691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2196</a:t>
              </a:r>
              <a:endParaRPr 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17615" y="5354938"/>
              <a:ext cx="224161" cy="2381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r>
                <a:rPr lang="en-US" sz="1600" dirty="0" smtClean="0"/>
                <a:t>179</a:t>
              </a:r>
              <a:endParaRPr 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0292" y="5354938"/>
              <a:ext cx="391797" cy="2691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690</a:t>
              </a:r>
              <a:endParaRPr lang="en-US" sz="1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25745" y="5352598"/>
              <a:ext cx="473895" cy="2691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2964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32743" y="4251025"/>
              <a:ext cx="6618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RS Data</a:t>
              </a:r>
              <a:endParaRPr lang="en-US" sz="1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20831" y="4536079"/>
              <a:ext cx="728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Old Data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98852" y="4261919"/>
              <a:ext cx="6618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RS Data</a:t>
              </a:r>
              <a:endParaRPr 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63573" y="4536079"/>
              <a:ext cx="728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Old Data</a:t>
              </a:r>
              <a:endParaRPr 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37122" y="3936345"/>
              <a:ext cx="1380358" cy="26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Upregulated genes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93273" y="3936345"/>
              <a:ext cx="1577998" cy="26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Downregulated genes</a:t>
              </a:r>
              <a:endParaRPr lang="en-US" sz="16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981200" y="6248400"/>
            <a:ext cx="556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Significance cutoff: p &lt; 0.0001, base expression level &gt;100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1025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 smtClean="0">
                <a:latin typeface="Calibri" pitchFamily="34" charset="0"/>
              </a:rPr>
              <a:t>Gene changes with MC: Old vs. New</a:t>
            </a:r>
            <a:endParaRPr lang="en-US" alt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46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11244" y="1625712"/>
            <a:ext cx="7723156" cy="3813687"/>
            <a:chOff x="675541" y="2256382"/>
            <a:chExt cx="7276215" cy="3411616"/>
          </a:xfrm>
        </p:grpSpPr>
        <p:pic>
          <p:nvPicPr>
            <p:cNvPr id="1030" name="Picture 6" descr="http://jura.wi.mit.edu/bioc/tools/tmp/temp2034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5706" y="3300299"/>
              <a:ext cx="3156932" cy="236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://jura.wi.mit.edu/bioc/tools/tmp/temp2031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41" y="3169260"/>
              <a:ext cx="3255326" cy="244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1272610" y="2256382"/>
              <a:ext cx="6679146" cy="2452838"/>
              <a:chOff x="1420831" y="3936345"/>
              <a:chExt cx="5262662" cy="1949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632975" y="5531514"/>
                <a:ext cx="164196" cy="2104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9144" rIns="0" bIns="9144" rtlCol="0">
                <a:spAutoFit/>
              </a:bodyPr>
              <a:lstStyle/>
              <a:p>
                <a:r>
                  <a:rPr lang="en-US" sz="1600" dirty="0" smtClean="0"/>
                  <a:t>26</a:t>
                </a:r>
                <a:endParaRPr lang="en-US" sz="16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626695" y="5534848"/>
                <a:ext cx="473895" cy="2691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1136</a:t>
                </a:r>
                <a:endParaRPr lang="en-US" sz="16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949352" y="5534848"/>
                <a:ext cx="391797" cy="2691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225</a:t>
                </a:r>
                <a:endParaRPr lang="en-US" sz="16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761656" y="5595425"/>
                <a:ext cx="165066" cy="2691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1600" dirty="0" smtClean="0"/>
                  <a:t>84</a:t>
                </a:r>
                <a:endParaRPr lang="en-US" sz="16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687363" y="5617102"/>
                <a:ext cx="473895" cy="2691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1200</a:t>
                </a:r>
                <a:endParaRPr lang="en-US" sz="16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156669" y="5595425"/>
                <a:ext cx="391797" cy="2691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260</a:t>
                </a:r>
                <a:endParaRPr lang="en-US" sz="16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814326" y="4813078"/>
                <a:ext cx="661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/>
                  <a:t>RS Data</a:t>
                </a:r>
                <a:endParaRPr lang="en-US" sz="16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420831" y="4383916"/>
                <a:ext cx="72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/>
                  <a:t>Old Data</a:t>
                </a:r>
                <a:endParaRPr lang="en-US" sz="16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021644" y="4951577"/>
                <a:ext cx="661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/>
                  <a:t>RS Data</a:t>
                </a:r>
                <a:endParaRPr lang="en-US" sz="16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680939" y="4498778"/>
                <a:ext cx="72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/>
                  <a:t>Old Data</a:t>
                </a:r>
                <a:endParaRPr lang="en-US" sz="16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37122" y="3936345"/>
                <a:ext cx="1380358" cy="269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/>
                  <a:t>Upregulated genes</a:t>
                </a:r>
                <a:endParaRPr lang="en-US" sz="16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493273" y="3936345"/>
                <a:ext cx="1577998" cy="269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/>
                  <a:t>Downregulated genes</a:t>
                </a:r>
                <a:endParaRPr lang="en-US" sz="1600" dirty="0"/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1981200" y="6248400"/>
            <a:ext cx="556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Significance cutoff: p &lt; 0.01, base expression level &gt;100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1025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 smtClean="0">
                <a:latin typeface="Calibri" pitchFamily="34" charset="0"/>
              </a:rPr>
              <a:t>Gene changes with EBV: Old vs. New</a:t>
            </a:r>
            <a:endParaRPr lang="en-US" alt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8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874915"/>
              </p:ext>
            </p:extLst>
          </p:nvPr>
        </p:nvGraphicFramePr>
        <p:xfrm>
          <a:off x="2382838" y="1382494"/>
          <a:ext cx="4170362" cy="3509963"/>
        </p:xfrm>
        <a:graphic>
          <a:graphicData uri="http://schemas.openxmlformats.org/drawingml/2006/table">
            <a:tbl>
              <a:tblPr/>
              <a:tblGrid>
                <a:gridCol w="1682750"/>
                <a:gridCol w="1243806"/>
                <a:gridCol w="1243806"/>
              </a:tblGrid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303" marR="7303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NOK RNA-seq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Gene Name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Old data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RS </a:t>
                      </a:r>
                      <a:r>
                        <a:rPr lang="en-US" sz="1600" b="1" dirty="0" smtClean="0">
                          <a:latin typeface="+mj-lt"/>
                        </a:rPr>
                        <a:t>Data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Loricrin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2.74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115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charset="0"/>
                        <a:defRPr sz="100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86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3.15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Filaggrin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115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charset="0"/>
                        <a:defRPr sz="100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86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1.90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Transglutaminase 1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6.13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115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charset="0"/>
                        <a:defRPr sz="100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86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9.62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Transglutaminase 3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8.37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115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charset="0"/>
                        <a:defRPr sz="100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86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8.98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Transglutaminase 5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6.09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115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charset="0"/>
                        <a:defRPr sz="100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86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9.66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Involucrin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9.63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115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charset="0"/>
                        <a:defRPr sz="100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86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8.55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Cornifin 1B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8.99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115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charset="0"/>
                        <a:defRPr sz="100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86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8.85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Cornifin 2A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7.02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115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charset="0"/>
                        <a:defRPr sz="100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86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7.36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Cornifin 2D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5.88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115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charset="0"/>
                        <a:defRPr sz="100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86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6.53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Keratin 5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0.49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115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charset="0"/>
                        <a:defRPr sz="100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86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0.31</a:t>
                      </a: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-104" charset="0"/>
                        <a:ea typeface="ＭＳ Ｐゴシック" pitchFamily="-104" charset="-128"/>
                      </a:endParaRP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 Keratin 14</a:t>
                      </a:r>
                    </a:p>
                  </a:txBody>
                  <a:tcPr marL="7303" marR="7303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defTabSz="36036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1.58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115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charset="0"/>
                        <a:defRPr sz="100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86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Calibri" pitchFamily="-104" charset="0"/>
                          <a:ea typeface="ＭＳ Ｐゴシック" pitchFamily="-104" charset="-128"/>
                        </a:defRPr>
                      </a:lvl9pPr>
                    </a:lstStyle>
                    <a:p>
                      <a:pPr marL="0" marR="0" lvl="0" indent="0" algn="ctr" defTabSz="3603625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-0.69</a:t>
                      </a: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-104" charset="0"/>
                          <a:ea typeface="ＭＳ Ｐゴシック" pitchFamily="-104" charset="-128"/>
                        </a:rPr>
                        <a:t> </a:t>
                      </a:r>
                    </a:p>
                  </a:txBody>
                  <a:tcPr marL="7303" marR="7303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225988" y="5029200"/>
            <a:ext cx="2311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changes listed as</a:t>
            </a:r>
          </a:p>
          <a:p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 fold change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81025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 smtClean="0">
                <a:latin typeface="Calibri" pitchFamily="34" charset="0"/>
              </a:rPr>
              <a:t>Differentiation-associated genes: Old vs. New</a:t>
            </a:r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50" name="TextBox 14"/>
          <p:cNvSpPr txBox="1">
            <a:spLocks noChangeArrowheads="1"/>
          </p:cNvSpPr>
          <p:nvPr/>
        </p:nvSpPr>
        <p:spPr bwMode="auto">
          <a:xfrm>
            <a:off x="6705600" y="3030537"/>
            <a:ext cx="2209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latin typeface="Calibri" pitchFamily="34" charset="0"/>
              </a:rPr>
              <a:t>Early differentiation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51" name="TextBox 14"/>
          <p:cNvSpPr txBox="1">
            <a:spLocks noChangeArrowheads="1"/>
          </p:cNvSpPr>
          <p:nvPr/>
        </p:nvSpPr>
        <p:spPr bwMode="auto">
          <a:xfrm>
            <a:off x="6696075" y="4338637"/>
            <a:ext cx="938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Calibri" pitchFamily="34" charset="0"/>
              </a:rPr>
              <a:t>Basal</a:t>
            </a:r>
          </a:p>
        </p:txBody>
      </p:sp>
      <p:cxnSp>
        <p:nvCxnSpPr>
          <p:cNvPr id="52" name="Straight Connector 51"/>
          <p:cNvCxnSpPr/>
          <p:nvPr/>
        </p:nvCxnSpPr>
        <p:spPr>
          <a:xfrm rot="5400000" flipH="1" flipV="1">
            <a:off x="6480969" y="4568031"/>
            <a:ext cx="4572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 flipH="1" flipV="1">
            <a:off x="5891212" y="3373437"/>
            <a:ext cx="1641475" cy="9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V="1">
            <a:off x="6503194" y="2182018"/>
            <a:ext cx="41275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/>
          <p:cNvSpPr txBox="1">
            <a:spLocks noChangeArrowheads="1"/>
          </p:cNvSpPr>
          <p:nvPr/>
        </p:nvSpPr>
        <p:spPr bwMode="auto">
          <a:xfrm>
            <a:off x="6705600" y="1752600"/>
            <a:ext cx="2209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latin typeface="Calibri" pitchFamily="34" charset="0"/>
              </a:rPr>
              <a:t>Late</a:t>
            </a:r>
          </a:p>
          <a:p>
            <a:pPr eaLnBrk="1" hangingPunct="1"/>
            <a:r>
              <a:rPr lang="en-US" altLang="en-US" dirty="0" smtClean="0">
                <a:latin typeface="Calibri" pitchFamily="34" charset="0"/>
              </a:rPr>
              <a:t>differentiation</a:t>
            </a: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55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025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 smtClean="0">
                <a:latin typeface="Calibri" pitchFamily="34" charset="0"/>
              </a:rPr>
              <a:t>Hypotheses will be tested in multiple NOK-EBV lines</a:t>
            </a:r>
            <a:endParaRPr lang="en-US" altLang="en-US" sz="2000" dirty="0">
              <a:latin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041681"/>
              </p:ext>
            </p:extLst>
          </p:nvPr>
        </p:nvGraphicFramePr>
        <p:xfrm>
          <a:off x="2743200" y="1600200"/>
          <a:ext cx="373380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1066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Line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EBV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NOK-RS-EBV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NOK-2011-C1-EBV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NOK-2011-C3-EBV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NOK-BS-C1-EBV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NOK-RS-G418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NOK-2011-C1-G418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NOK-2011-C3-G418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NOK-2011-C6-G418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84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51141"/>
            <a:ext cx="2768600" cy="208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51140"/>
            <a:ext cx="2768600" cy="208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2351141"/>
            <a:ext cx="2768600" cy="208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1916668"/>
            <a:ext cx="766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NOK-RS-EBV                                 NOK-2011-C1-EBV                       NOK-2011-C3-EBV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025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 smtClean="0">
                <a:latin typeface="Calibri" pitchFamily="34" charset="0"/>
              </a:rPr>
              <a:t>Hypotheses will be tested in multiple NOK-EBV lines</a:t>
            </a:r>
            <a:endParaRPr lang="en-US" alt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61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3" name="TextBox 67"/>
          <p:cNvSpPr txBox="1">
            <a:spLocks noChangeArrowheads="1"/>
          </p:cNvSpPr>
          <p:nvPr/>
        </p:nvSpPr>
        <p:spPr bwMode="auto">
          <a:xfrm>
            <a:off x="7200228" y="3734966"/>
            <a:ext cx="17367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Latency Genes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Lytic Genes</a:t>
            </a:r>
          </a:p>
          <a:p>
            <a:pPr eaLnBrk="1" hangingPunct="1"/>
            <a:r>
              <a:rPr lang="en-US" altLang="en-US" sz="1800">
                <a:solidFill>
                  <a:srgbClr val="11FF0F"/>
                </a:solidFill>
              </a:rPr>
              <a:t>Marker Genes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199415" y="3733800"/>
            <a:ext cx="1828800" cy="9906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81025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EBV deletion mutants to study mechanisms</a:t>
            </a:r>
            <a:endParaRPr lang="en-US" sz="2800" dirty="0"/>
          </a:p>
        </p:txBody>
      </p: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 rot="5400000">
            <a:off x="1245942" y="2361735"/>
            <a:ext cx="321964" cy="129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 type="stealth" w="med" len="med"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1087336" y="2453563"/>
            <a:ext cx="764088" cy="34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spcBef>
                <a:spcPct val="20000"/>
              </a:spcBef>
              <a:buFont typeface="Arial" pitchFamily="34" charset="0"/>
              <a:buChar char="•"/>
              <a:defRPr sz="126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defTabSz="457200" eaLnBrk="0" hangingPunct="0">
              <a:spcBef>
                <a:spcPct val="20000"/>
              </a:spcBef>
              <a:buFont typeface="Arial" pitchFamily="34" charset="0"/>
              <a:buChar char="–"/>
              <a:defRPr sz="11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4505325" indent="-900113" defTabSz="457200" eaLnBrk="0" hangingPunct="0">
              <a:spcBef>
                <a:spcPct val="20000"/>
              </a:spcBef>
              <a:buFont typeface="Arial" pitchFamily="34" charset="0"/>
              <a:buChar char="•"/>
              <a:defRPr sz="95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6308725" indent="-900113" defTabSz="457200" eaLnBrk="0" hangingPunct="0">
              <a:spcBef>
                <a:spcPct val="20000"/>
              </a:spcBef>
              <a:buFont typeface="Arial" pitchFamily="34" charset="0"/>
              <a:buChar char="–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8110538" indent="-900113" defTabSz="457200" eaLnBrk="0" hangingPunct="0">
              <a:spcBef>
                <a:spcPct val="20000"/>
              </a:spcBef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85677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0249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94821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99393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EBERs</a:t>
            </a:r>
          </a:p>
        </p:txBody>
      </p:sp>
      <p:cxnSp>
        <p:nvCxnSpPr>
          <p:cNvPr id="21" name="Straight Connector 20"/>
          <p:cNvCxnSpPr>
            <a:cxnSpLocks noChangeShapeType="1"/>
          </p:cNvCxnSpPr>
          <p:nvPr/>
        </p:nvCxnSpPr>
        <p:spPr bwMode="auto">
          <a:xfrm rot="5400000">
            <a:off x="2667657" y="2354581"/>
            <a:ext cx="321964" cy="129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stealth" w="med" len="med"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2493301" y="2453563"/>
            <a:ext cx="788882" cy="34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spcBef>
                <a:spcPct val="20000"/>
              </a:spcBef>
              <a:buFont typeface="Arial" pitchFamily="34" charset="0"/>
              <a:buChar char="•"/>
              <a:defRPr sz="126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defTabSz="457200" eaLnBrk="0" hangingPunct="0">
              <a:spcBef>
                <a:spcPct val="20000"/>
              </a:spcBef>
              <a:buFont typeface="Arial" pitchFamily="34" charset="0"/>
              <a:buChar char="–"/>
              <a:defRPr sz="11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4505325" indent="-900113" defTabSz="457200" eaLnBrk="0" hangingPunct="0">
              <a:spcBef>
                <a:spcPct val="20000"/>
              </a:spcBef>
              <a:buFont typeface="Arial" pitchFamily="34" charset="0"/>
              <a:buChar char="•"/>
              <a:defRPr sz="95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6308725" indent="-900113" defTabSz="457200" eaLnBrk="0" hangingPunct="0">
              <a:spcBef>
                <a:spcPct val="20000"/>
              </a:spcBef>
              <a:buFont typeface="Arial" pitchFamily="34" charset="0"/>
              <a:buChar char="–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8110538" indent="-900113" defTabSz="457200" eaLnBrk="0" hangingPunct="0">
              <a:spcBef>
                <a:spcPct val="20000"/>
              </a:spcBef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85677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0249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94821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99393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BHLF1</a:t>
            </a:r>
          </a:p>
        </p:txBody>
      </p:sp>
      <p:cxnSp>
        <p:nvCxnSpPr>
          <p:cNvPr id="23" name="Straight Connector 22"/>
          <p:cNvCxnSpPr>
            <a:cxnSpLocks noChangeShapeType="1"/>
          </p:cNvCxnSpPr>
          <p:nvPr/>
        </p:nvCxnSpPr>
        <p:spPr bwMode="auto">
          <a:xfrm rot="5400000">
            <a:off x="3993903" y="2354581"/>
            <a:ext cx="321964" cy="129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stealth" w="med" len="med"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15"/>
          <p:cNvSpPr txBox="1">
            <a:spLocks noChangeArrowheads="1"/>
          </p:cNvSpPr>
          <p:nvPr/>
        </p:nvSpPr>
        <p:spPr bwMode="auto">
          <a:xfrm>
            <a:off x="3819722" y="2453563"/>
            <a:ext cx="877557" cy="34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spcBef>
                <a:spcPct val="20000"/>
              </a:spcBef>
              <a:buFont typeface="Arial" pitchFamily="34" charset="0"/>
              <a:buChar char="•"/>
              <a:defRPr sz="126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defTabSz="457200" eaLnBrk="0" hangingPunct="0">
              <a:spcBef>
                <a:spcPct val="20000"/>
              </a:spcBef>
              <a:buFont typeface="Arial" pitchFamily="34" charset="0"/>
              <a:buChar char="–"/>
              <a:defRPr sz="11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4505325" indent="-900113" defTabSz="457200" eaLnBrk="0" hangingPunct="0">
              <a:spcBef>
                <a:spcPct val="20000"/>
              </a:spcBef>
              <a:buFont typeface="Arial" pitchFamily="34" charset="0"/>
              <a:buChar char="•"/>
              <a:defRPr sz="95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6308725" indent="-900113" defTabSz="457200" eaLnBrk="0" hangingPunct="0">
              <a:spcBef>
                <a:spcPct val="20000"/>
              </a:spcBef>
              <a:buFont typeface="Arial" pitchFamily="34" charset="0"/>
              <a:buChar char="–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8110538" indent="-900113" defTabSz="457200" eaLnBrk="0" hangingPunct="0">
              <a:spcBef>
                <a:spcPct val="20000"/>
              </a:spcBef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85677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0249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94821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99393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BMRF1</a:t>
            </a:r>
          </a:p>
        </p:txBody>
      </p:sp>
      <p:sp>
        <p:nvSpPr>
          <p:cNvPr id="25" name="TextBox 16"/>
          <p:cNvSpPr txBox="1">
            <a:spLocks noChangeArrowheads="1"/>
          </p:cNvSpPr>
          <p:nvPr/>
        </p:nvSpPr>
        <p:spPr bwMode="auto">
          <a:xfrm>
            <a:off x="7314818" y="2453563"/>
            <a:ext cx="496966" cy="34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spcBef>
                <a:spcPct val="20000"/>
              </a:spcBef>
              <a:buFont typeface="Arial" pitchFamily="34" charset="0"/>
              <a:buChar char="•"/>
              <a:defRPr sz="126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defTabSz="457200" eaLnBrk="0" hangingPunct="0">
              <a:spcBef>
                <a:spcPct val="20000"/>
              </a:spcBef>
              <a:buFont typeface="Arial" pitchFamily="34" charset="0"/>
              <a:buChar char="–"/>
              <a:defRPr sz="11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4505325" indent="-900113" defTabSz="457200" eaLnBrk="0" hangingPunct="0">
              <a:spcBef>
                <a:spcPct val="20000"/>
              </a:spcBef>
              <a:buFont typeface="Arial" pitchFamily="34" charset="0"/>
              <a:buChar char="•"/>
              <a:defRPr sz="95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6308725" indent="-900113" defTabSz="457200" eaLnBrk="0" hangingPunct="0">
              <a:spcBef>
                <a:spcPct val="20000"/>
              </a:spcBef>
              <a:buFont typeface="Arial" pitchFamily="34" charset="0"/>
              <a:buChar char="–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8110538" indent="-900113" defTabSz="457200" eaLnBrk="0" hangingPunct="0">
              <a:spcBef>
                <a:spcPct val="20000"/>
              </a:spcBef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85677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0249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94821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99393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LF3</a:t>
            </a:r>
          </a:p>
        </p:txBody>
      </p: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rot="5400000">
            <a:off x="7380474" y="2354581"/>
            <a:ext cx="321964" cy="129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stealth" w="med" len="med"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18"/>
          <p:cNvSpPr txBox="1">
            <a:spLocks noChangeArrowheads="1"/>
          </p:cNvSpPr>
          <p:nvPr/>
        </p:nvSpPr>
        <p:spPr bwMode="auto">
          <a:xfrm>
            <a:off x="7826344" y="2691688"/>
            <a:ext cx="1142358" cy="34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spcBef>
                <a:spcPct val="20000"/>
              </a:spcBef>
              <a:buFont typeface="Arial" pitchFamily="34" charset="0"/>
              <a:buChar char="•"/>
              <a:defRPr sz="126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defTabSz="457200" eaLnBrk="0" hangingPunct="0">
              <a:spcBef>
                <a:spcPct val="20000"/>
              </a:spcBef>
              <a:buFont typeface="Arial" pitchFamily="34" charset="0"/>
              <a:buChar char="–"/>
              <a:defRPr sz="11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4505325" indent="-900113" defTabSz="457200" eaLnBrk="0" hangingPunct="0">
              <a:spcBef>
                <a:spcPct val="20000"/>
              </a:spcBef>
              <a:buFont typeface="Arial" pitchFamily="34" charset="0"/>
              <a:buChar char="•"/>
              <a:defRPr sz="95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6308725" indent="-900113" defTabSz="457200" eaLnBrk="0" hangingPunct="0">
              <a:spcBef>
                <a:spcPct val="20000"/>
              </a:spcBef>
              <a:buFont typeface="Arial" pitchFamily="34" charset="0"/>
              <a:buChar char="–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8110538" indent="-900113" defTabSz="457200" eaLnBrk="0" hangingPunct="0">
              <a:spcBef>
                <a:spcPct val="20000"/>
              </a:spcBef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85677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0249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94821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99393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BNLF2a/b</a:t>
            </a:r>
          </a:p>
        </p:txBody>
      </p:sp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 flipH="1">
            <a:off x="8656767" y="2169203"/>
            <a:ext cx="1290" cy="49248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stealth" w="med" len="med"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2" name="Group 187"/>
          <p:cNvGrpSpPr>
            <a:grpSpLocks/>
          </p:cNvGrpSpPr>
          <p:nvPr/>
        </p:nvGrpSpPr>
        <p:grpSpPr bwMode="auto">
          <a:xfrm>
            <a:off x="7677762" y="2152650"/>
            <a:ext cx="762940" cy="156192"/>
            <a:chOff x="28546425" y="25141239"/>
            <a:chExt cx="730250" cy="157162"/>
          </a:xfrm>
        </p:grpSpPr>
        <p:cxnSp>
          <p:nvCxnSpPr>
            <p:cNvPr id="46" name="Straight Connector 45"/>
            <p:cNvCxnSpPr>
              <a:cxnSpLocks noChangeShapeType="1"/>
            </p:cNvCxnSpPr>
            <p:nvPr/>
          </p:nvCxnSpPr>
          <p:spPr bwMode="auto">
            <a:xfrm flipH="1">
              <a:off x="28546236" y="25287480"/>
              <a:ext cx="73102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46"/>
            <p:cNvCxnSpPr>
              <a:cxnSpLocks noChangeShapeType="1"/>
            </p:cNvCxnSpPr>
            <p:nvPr/>
          </p:nvCxnSpPr>
          <p:spPr bwMode="auto">
            <a:xfrm flipH="1">
              <a:off x="28551175" y="25141096"/>
              <a:ext cx="0" cy="15718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47"/>
            <p:cNvCxnSpPr>
              <a:cxnSpLocks noChangeShapeType="1"/>
            </p:cNvCxnSpPr>
            <p:nvPr/>
          </p:nvCxnSpPr>
          <p:spPr bwMode="auto">
            <a:xfrm>
              <a:off x="29264915" y="25144695"/>
              <a:ext cx="0" cy="15238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3" name="TextBox 29"/>
          <p:cNvSpPr txBox="1">
            <a:spLocks noChangeArrowheads="1"/>
          </p:cNvSpPr>
          <p:nvPr/>
        </p:nvSpPr>
        <p:spPr bwMode="auto">
          <a:xfrm>
            <a:off x="7708763" y="2212261"/>
            <a:ext cx="762867" cy="34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spcBef>
                <a:spcPct val="20000"/>
              </a:spcBef>
              <a:buFont typeface="Arial" pitchFamily="34" charset="0"/>
              <a:buChar char="•"/>
              <a:defRPr sz="126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defTabSz="457200" eaLnBrk="0" hangingPunct="0">
              <a:spcBef>
                <a:spcPct val="20000"/>
              </a:spcBef>
              <a:buFont typeface="Arial" pitchFamily="34" charset="0"/>
              <a:buChar char="–"/>
              <a:defRPr sz="11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4505325" indent="-900113" defTabSz="457200" eaLnBrk="0" hangingPunct="0">
              <a:spcBef>
                <a:spcPct val="20000"/>
              </a:spcBef>
              <a:buFont typeface="Arial" pitchFamily="34" charset="0"/>
              <a:buChar char="•"/>
              <a:defRPr sz="95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6308725" indent="-900113" defTabSz="457200" eaLnBrk="0" hangingPunct="0">
              <a:spcBef>
                <a:spcPct val="20000"/>
              </a:spcBef>
              <a:buFont typeface="Arial" pitchFamily="34" charset="0"/>
              <a:buChar char="–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8110538" indent="-900113" defTabSz="457200" eaLnBrk="0" hangingPunct="0">
              <a:spcBef>
                <a:spcPct val="20000"/>
              </a:spcBef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85677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0249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94821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99393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BARTs</a:t>
            </a:r>
          </a:p>
        </p:txBody>
      </p:sp>
      <p:sp>
        <p:nvSpPr>
          <p:cNvPr id="34" name="TextBox 30"/>
          <p:cNvSpPr txBox="1">
            <a:spLocks noChangeArrowheads="1"/>
          </p:cNvSpPr>
          <p:nvPr/>
        </p:nvSpPr>
        <p:spPr bwMode="auto">
          <a:xfrm>
            <a:off x="6430552" y="2668228"/>
            <a:ext cx="1053318" cy="624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spcBef>
                <a:spcPct val="20000"/>
              </a:spcBef>
              <a:buFont typeface="Arial" pitchFamily="34" charset="0"/>
              <a:buChar char="•"/>
              <a:defRPr sz="126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defTabSz="457200" eaLnBrk="0" hangingPunct="0">
              <a:spcBef>
                <a:spcPct val="20000"/>
              </a:spcBef>
              <a:buFont typeface="Arial" pitchFamily="34" charset="0"/>
              <a:buChar char="–"/>
              <a:defRPr sz="11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4505325" indent="-900113" defTabSz="457200" eaLnBrk="0" hangingPunct="0">
              <a:spcBef>
                <a:spcPct val="20000"/>
              </a:spcBef>
              <a:buFont typeface="Arial" pitchFamily="34" charset="0"/>
              <a:buChar char="•"/>
              <a:defRPr sz="95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6308725" indent="-900113" defTabSz="457200" eaLnBrk="0" hangingPunct="0">
              <a:spcBef>
                <a:spcPct val="20000"/>
              </a:spcBef>
              <a:buFont typeface="Arial" pitchFamily="34" charset="0"/>
              <a:buChar char="–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8110538" indent="-900113" defTabSz="457200" eaLnBrk="0" hangingPunct="0">
              <a:spcBef>
                <a:spcPct val="20000"/>
              </a:spcBef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85677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0249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94821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99393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GFP/Neo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3’ UTR</a:t>
            </a:r>
          </a:p>
        </p:txBody>
      </p:sp>
      <p:cxnSp>
        <p:nvCxnSpPr>
          <p:cNvPr id="35" name="Straight Connector 34"/>
          <p:cNvCxnSpPr>
            <a:cxnSpLocks noChangeShapeType="1"/>
          </p:cNvCxnSpPr>
          <p:nvPr/>
        </p:nvCxnSpPr>
        <p:spPr bwMode="auto">
          <a:xfrm rot="5400000">
            <a:off x="6779088" y="2431495"/>
            <a:ext cx="459097" cy="1290"/>
          </a:xfrm>
          <a:prstGeom prst="line">
            <a:avLst/>
          </a:prstGeom>
          <a:noFill/>
          <a:ln w="25400">
            <a:solidFill>
              <a:srgbClr val="17FF29"/>
            </a:solidFill>
            <a:round/>
            <a:headEnd type="stealth" w="med" len="med"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" name="Picture 3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t="-79" b="80031"/>
          <a:stretch/>
        </p:blipFill>
        <p:spPr bwMode="auto">
          <a:xfrm>
            <a:off x="1087785" y="1159136"/>
            <a:ext cx="7791726" cy="103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/>
          <p:cNvCxnSpPr>
            <a:cxnSpLocks noChangeShapeType="1"/>
          </p:cNvCxnSpPr>
          <p:nvPr/>
        </p:nvCxnSpPr>
        <p:spPr bwMode="auto">
          <a:xfrm rot="5400000">
            <a:off x="4938273" y="2354581"/>
            <a:ext cx="321964" cy="129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stealth" w="med" len="med"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Box 15"/>
          <p:cNvSpPr txBox="1">
            <a:spLocks noChangeArrowheads="1"/>
          </p:cNvSpPr>
          <p:nvPr/>
        </p:nvSpPr>
        <p:spPr bwMode="auto">
          <a:xfrm>
            <a:off x="4909841" y="2453563"/>
            <a:ext cx="900693" cy="34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spcBef>
                <a:spcPct val="20000"/>
              </a:spcBef>
              <a:buFont typeface="Arial" pitchFamily="34" charset="0"/>
              <a:buChar char="•"/>
              <a:defRPr sz="126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37931725" indent="-37474525" defTabSz="457200" eaLnBrk="0" hangingPunct="0">
              <a:spcBef>
                <a:spcPct val="20000"/>
              </a:spcBef>
              <a:buFont typeface="Arial" pitchFamily="34" charset="0"/>
              <a:buChar char="–"/>
              <a:defRPr sz="11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4505325" indent="-900113" defTabSz="457200" eaLnBrk="0" hangingPunct="0">
              <a:spcBef>
                <a:spcPct val="20000"/>
              </a:spcBef>
              <a:buFont typeface="Arial" pitchFamily="34" charset="0"/>
              <a:buChar char="•"/>
              <a:defRPr sz="95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6308725" indent="-900113" defTabSz="457200" eaLnBrk="0" hangingPunct="0">
              <a:spcBef>
                <a:spcPct val="20000"/>
              </a:spcBef>
              <a:buFont typeface="Arial" pitchFamily="34" charset="0"/>
              <a:buChar char="–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8110538" indent="-900113" defTabSz="457200" eaLnBrk="0" hangingPunct="0">
              <a:spcBef>
                <a:spcPct val="20000"/>
              </a:spcBef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85677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0249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94821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9939338" indent="-900113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79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Zta/Rta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t="89123"/>
          <a:stretch/>
        </p:blipFill>
        <p:spPr>
          <a:xfrm>
            <a:off x="1087785" y="1676400"/>
            <a:ext cx="7791726" cy="50482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676400" y="3962400"/>
            <a:ext cx="1813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BARTs KO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EBERs KO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Zta</a:t>
            </a:r>
            <a:r>
              <a:rPr lang="en-US" sz="2400" dirty="0" smtClean="0"/>
              <a:t>/</a:t>
            </a:r>
            <a:r>
              <a:rPr lang="en-US" sz="2400" dirty="0" err="1" smtClean="0"/>
              <a:t>Rta</a:t>
            </a:r>
            <a:r>
              <a:rPr lang="en-US" sz="2400" dirty="0" smtClean="0"/>
              <a:t> KO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64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/>
          <a:stretch/>
        </p:blipFill>
        <p:spPr>
          <a:xfrm>
            <a:off x="1093304" y="1344740"/>
            <a:ext cx="7726846" cy="3359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425" y="2590799"/>
            <a:ext cx="7313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Input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/>
              <a:t>5hmC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/>
              <a:t>5mC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1025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Can we correlate RNA-</a:t>
            </a:r>
            <a:r>
              <a:rPr lang="en-US" sz="2800" dirty="0" err="1" smtClean="0"/>
              <a:t>seq</a:t>
            </a:r>
            <a:r>
              <a:rPr lang="en-US" sz="2800" dirty="0" smtClean="0"/>
              <a:t> data with </a:t>
            </a:r>
            <a:r>
              <a:rPr lang="en-US" sz="2800" dirty="0" err="1" smtClean="0"/>
              <a:t>MeDIP</a:t>
            </a:r>
            <a:r>
              <a:rPr lang="en-US" sz="2800" dirty="0" smtClean="0"/>
              <a:t> data?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150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024" y="152400"/>
            <a:ext cx="8410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What we would like to do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Analyze Scott lab data</a:t>
            </a:r>
          </a:p>
          <a:p>
            <a:pPr marL="742950" lvl="2" indent="-342900">
              <a:buFont typeface="Calibri" panose="020F0502020204030204" pitchFamily="34" charset="0"/>
              <a:buChar char="–"/>
            </a:pPr>
            <a:r>
              <a:rPr lang="en-US" sz="2000" dirty="0" smtClean="0"/>
              <a:t>DE </a:t>
            </a:r>
            <a:r>
              <a:rPr lang="en-US" sz="2000" dirty="0" err="1" smtClean="0"/>
              <a:t>seq</a:t>
            </a:r>
            <a:r>
              <a:rPr lang="en-US" sz="2000" dirty="0" smtClean="0"/>
              <a:t> values for RS EBV+MC data</a:t>
            </a:r>
          </a:p>
          <a:p>
            <a:pPr marL="742950" lvl="2" indent="-342900">
              <a:buFont typeface="Calibri" panose="020F0502020204030204" pitchFamily="34" charset="0"/>
              <a:buChar char="–"/>
            </a:pPr>
            <a:r>
              <a:rPr lang="en-US" sz="2000" dirty="0" smtClean="0"/>
              <a:t>Discriminant non-negative matrix factorization for GSEA</a:t>
            </a:r>
            <a:endParaRPr lang="en-US" sz="2400" dirty="0"/>
          </a:p>
          <a:p>
            <a:pPr marL="742950" lvl="2" indent="-342900">
              <a:buFont typeface="Calibri" panose="020F0502020204030204" pitchFamily="34" charset="0"/>
              <a:buChar char="–"/>
            </a:pPr>
            <a:r>
              <a:rPr lang="en-US" sz="2000" dirty="0" smtClean="0"/>
              <a:t>Other techniques for hypothesis generation?</a:t>
            </a:r>
          </a:p>
          <a:p>
            <a:pPr marL="0" lvl="1" indent="0">
              <a:buNone/>
            </a:pPr>
            <a:endParaRPr lang="en-US" sz="24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Can we correlate RS data with epigenetic data (</a:t>
            </a:r>
            <a:r>
              <a:rPr lang="en-US" sz="2400" dirty="0" err="1" smtClean="0"/>
              <a:t>MeDIP</a:t>
            </a:r>
            <a:r>
              <a:rPr lang="en-US" sz="2400" dirty="0" smtClean="0"/>
              <a:t>)?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Can </a:t>
            </a:r>
            <a:r>
              <a:rPr lang="en-US" sz="2400" dirty="0"/>
              <a:t>we reconcile our old data with new RS data?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1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Acknowledgments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514600" cy="2514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u="sng" dirty="0" smtClean="0"/>
              <a:t>Johannsen Lab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Makoto </a:t>
            </a:r>
            <a:r>
              <a:rPr lang="en-US" sz="2400" dirty="0" err="1" smtClean="0"/>
              <a:t>Ohashi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Reza </a:t>
            </a:r>
            <a:r>
              <a:rPr lang="en-US" sz="2400" dirty="0" err="1" smtClean="0"/>
              <a:t>Djavadian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Ahmed Ali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Alex </a:t>
            </a:r>
            <a:r>
              <a:rPr lang="en-US" sz="2400" dirty="0" err="1" smtClean="0"/>
              <a:t>Satchie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Former members: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Ben </a:t>
            </a:r>
            <a:r>
              <a:rPr lang="en-US" sz="2400" dirty="0" err="1" smtClean="0"/>
              <a:t>Korte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Kyle </a:t>
            </a:r>
            <a:r>
              <a:rPr lang="en-US" sz="2400" dirty="0" err="1"/>
              <a:t>McChesney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00400" y="1600200"/>
            <a:ext cx="2667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u="sng" dirty="0" smtClean="0"/>
              <a:t>Kenney Lab Collaborators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DJ </a:t>
            </a:r>
            <a:r>
              <a:rPr lang="en-US" sz="2400" dirty="0" err="1" smtClean="0"/>
              <a:t>Nawandar</a:t>
            </a:r>
            <a:endParaRPr lang="en-US" sz="2400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u="sng" dirty="0" smtClean="0"/>
              <a:t>Lambert Lab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Kathleen </a:t>
            </a:r>
            <a:r>
              <a:rPr lang="en-US" sz="2400" dirty="0" err="1" smtClean="0"/>
              <a:t>Makielski</a:t>
            </a: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7400" y="1600200"/>
            <a:ext cx="26670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u="sng" dirty="0" smtClean="0"/>
              <a:t>Committee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Eric Johannsen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Paul Lambert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err="1" smtClean="0"/>
              <a:t>Rupa</a:t>
            </a:r>
            <a:r>
              <a:rPr lang="en-US" sz="2400" dirty="0" smtClean="0"/>
              <a:t> </a:t>
            </a:r>
            <a:r>
              <a:rPr lang="en-US" sz="2400" dirty="0" err="1" smtClean="0"/>
              <a:t>Sridharan</a:t>
            </a:r>
            <a:endParaRPr lang="en-US" sz="2400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err="1" smtClean="0"/>
              <a:t>Sunduz</a:t>
            </a:r>
            <a:r>
              <a:rPr lang="en-US" sz="2400" dirty="0" smtClean="0"/>
              <a:t> </a:t>
            </a:r>
            <a:r>
              <a:rPr lang="en-US" sz="2400" dirty="0" err="1" smtClean="0"/>
              <a:t>Keles</a:t>
            </a:r>
            <a:endParaRPr lang="en-US" sz="2400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Shannon Kenney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u="sng" dirty="0" smtClean="0"/>
              <a:t>Funding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NIH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046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Oval 18"/>
          <p:cNvSpPr>
            <a:spLocks noChangeArrowheads="1"/>
          </p:cNvSpPr>
          <p:nvPr/>
        </p:nvSpPr>
        <p:spPr bwMode="auto">
          <a:xfrm>
            <a:off x="1123950" y="2679700"/>
            <a:ext cx="2305050" cy="1663700"/>
          </a:xfrm>
          <a:prstGeom prst="ellipse">
            <a:avLst/>
          </a:prstGeom>
          <a:gradFill flip="none" rotWithShape="1">
            <a:gsLst>
              <a:gs pos="0">
                <a:srgbClr val="4F81BD"/>
              </a:gs>
              <a:gs pos="100000">
                <a:srgbClr val="253C57"/>
              </a:gs>
            </a:gsLst>
            <a:path path="shape">
              <a:fillToRect l="50000" t="50000" r="50000" b="50000"/>
            </a:path>
            <a:tileRect/>
          </a:gradFill>
          <a:ln w="50800">
            <a:solidFill>
              <a:schemeClr val="tx2">
                <a:lumMod val="75000"/>
              </a:schemeClr>
            </a:solidFill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9pPr>
          </a:lstStyle>
          <a:p>
            <a:pPr algn="ctr"/>
            <a:endParaRPr lang="en-US" altLang="en-US" sz="4000" b="1">
              <a:solidFill>
                <a:schemeClr val="tx2">
                  <a:lumMod val="75000"/>
                </a:schemeClr>
              </a:solidFill>
              <a:latin typeface="Arial Narrow" pitchFamily="-109" charset="0"/>
            </a:endParaRPr>
          </a:p>
        </p:txBody>
      </p:sp>
      <p:sp>
        <p:nvSpPr>
          <p:cNvPr id="6148" name="Oval 19"/>
          <p:cNvSpPr>
            <a:spLocks noChangeArrowheads="1"/>
          </p:cNvSpPr>
          <p:nvPr/>
        </p:nvSpPr>
        <p:spPr bwMode="auto">
          <a:xfrm>
            <a:off x="2362200" y="3072531"/>
            <a:ext cx="846137" cy="769220"/>
          </a:xfrm>
          <a:prstGeom prst="ellipse">
            <a:avLst/>
          </a:prstGeom>
          <a:gradFill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9pPr>
          </a:lstStyle>
          <a:p>
            <a:pPr algn="ctr"/>
            <a:endParaRPr lang="en-US" altLang="en-US" sz="4000" b="1">
              <a:solidFill>
                <a:schemeClr val="tx2">
                  <a:lumMod val="75000"/>
                </a:schemeClr>
              </a:solidFill>
              <a:latin typeface="Arial Narrow" pitchFamily="-109" charset="0"/>
            </a:endParaRPr>
          </a:p>
        </p:txBody>
      </p:sp>
      <p:sp>
        <p:nvSpPr>
          <p:cNvPr id="6149" name="Oval 20"/>
          <p:cNvSpPr>
            <a:spLocks noChangeArrowheads="1"/>
          </p:cNvSpPr>
          <p:nvPr/>
        </p:nvSpPr>
        <p:spPr bwMode="auto">
          <a:xfrm>
            <a:off x="2849562" y="3265488"/>
            <a:ext cx="142875" cy="1444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9pPr>
          </a:lstStyle>
          <a:p>
            <a:pPr algn="ctr"/>
            <a:endParaRPr lang="en-US" altLang="en-US" sz="4000" b="1">
              <a:solidFill>
                <a:schemeClr val="tx2">
                  <a:lumMod val="75000"/>
                </a:schemeClr>
              </a:solidFill>
              <a:latin typeface="Arial Narrow" pitchFamily="-109" charset="0"/>
            </a:endParaRPr>
          </a:p>
        </p:txBody>
      </p:sp>
      <p:sp>
        <p:nvSpPr>
          <p:cNvPr id="6150" name="Oval 21"/>
          <p:cNvSpPr>
            <a:spLocks noChangeArrowheads="1"/>
          </p:cNvSpPr>
          <p:nvPr/>
        </p:nvSpPr>
        <p:spPr bwMode="auto">
          <a:xfrm>
            <a:off x="2703512" y="3481388"/>
            <a:ext cx="142875" cy="14446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9pPr>
          </a:lstStyle>
          <a:p>
            <a:pPr algn="ctr"/>
            <a:endParaRPr lang="en-US" altLang="en-US" sz="4000" b="1">
              <a:solidFill>
                <a:schemeClr val="tx2">
                  <a:lumMod val="75000"/>
                </a:schemeClr>
              </a:solidFill>
              <a:latin typeface="Arial Narrow" pitchFamily="-109" charset="0"/>
            </a:endParaRPr>
          </a:p>
        </p:txBody>
      </p:sp>
      <p:grpSp>
        <p:nvGrpSpPr>
          <p:cNvPr id="6151" name="Group 88"/>
          <p:cNvGrpSpPr>
            <a:grpSpLocks/>
          </p:cNvGrpSpPr>
          <p:nvPr/>
        </p:nvGrpSpPr>
        <p:grpSpPr bwMode="auto">
          <a:xfrm>
            <a:off x="5638800" y="2715992"/>
            <a:ext cx="2305050" cy="1856008"/>
            <a:chOff x="3606" y="1525"/>
            <a:chExt cx="1723" cy="1633"/>
          </a:xfrm>
        </p:grpSpPr>
        <p:sp>
          <p:nvSpPr>
            <p:cNvPr id="95249" name="Oval 17"/>
            <p:cNvSpPr>
              <a:spLocks noChangeArrowheads="1"/>
            </p:cNvSpPr>
            <p:nvPr/>
          </p:nvSpPr>
          <p:spPr bwMode="auto">
            <a:xfrm>
              <a:off x="3606" y="1525"/>
              <a:ext cx="1723" cy="1451"/>
            </a:xfrm>
            <a:prstGeom prst="ellipse">
              <a:avLst/>
            </a:prstGeom>
            <a:gradFill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path path="shape">
                <a:fillToRect l="50000" t="50000" r="50000" b="50000"/>
              </a:path>
            </a:gradFill>
            <a:ln w="50800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4000" b="1">
                <a:solidFill>
                  <a:srgbClr val="C00000"/>
                </a:solidFill>
                <a:latin typeface="Arial Narrow" charset="0"/>
                <a:ea typeface="+mn-ea"/>
              </a:endParaRPr>
            </a:p>
          </p:txBody>
        </p:sp>
        <p:sp useBgFill="1">
          <p:nvSpPr>
            <p:cNvPr id="6158" name="Oval 82"/>
            <p:cNvSpPr>
              <a:spLocks noChangeArrowheads="1"/>
            </p:cNvSpPr>
            <p:nvPr/>
          </p:nvSpPr>
          <p:spPr bwMode="auto">
            <a:xfrm rot="-330385">
              <a:off x="4241" y="2859"/>
              <a:ext cx="409" cy="227"/>
            </a:xfrm>
            <a:prstGeom prst="ellipse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59" name="Oval 22"/>
            <p:cNvSpPr>
              <a:spLocks noChangeArrowheads="1"/>
            </p:cNvSpPr>
            <p:nvPr/>
          </p:nvSpPr>
          <p:spPr bwMode="auto">
            <a:xfrm>
              <a:off x="4650" y="1842"/>
              <a:ext cx="625" cy="635"/>
            </a:xfrm>
            <a:prstGeom prst="ellipse">
              <a:avLst/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60" name="Oval 23"/>
            <p:cNvSpPr>
              <a:spLocks noChangeArrowheads="1"/>
            </p:cNvSpPr>
            <p:nvPr/>
          </p:nvSpPr>
          <p:spPr bwMode="auto">
            <a:xfrm>
              <a:off x="3879" y="2387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61" name="Line 24"/>
            <p:cNvSpPr>
              <a:spLocks noChangeShapeType="1"/>
            </p:cNvSpPr>
            <p:nvPr/>
          </p:nvSpPr>
          <p:spPr bwMode="auto">
            <a:xfrm>
              <a:off x="4831" y="1978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62" name="Line 25"/>
            <p:cNvSpPr>
              <a:spLocks noChangeShapeType="1"/>
            </p:cNvSpPr>
            <p:nvPr/>
          </p:nvSpPr>
          <p:spPr bwMode="auto">
            <a:xfrm>
              <a:off x="4876" y="2024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63" name="Line 26"/>
            <p:cNvSpPr>
              <a:spLocks noChangeShapeType="1"/>
            </p:cNvSpPr>
            <p:nvPr/>
          </p:nvSpPr>
          <p:spPr bwMode="auto">
            <a:xfrm>
              <a:off x="4922" y="2069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64" name="Line 27"/>
            <p:cNvSpPr>
              <a:spLocks noChangeShapeType="1"/>
            </p:cNvSpPr>
            <p:nvPr/>
          </p:nvSpPr>
          <p:spPr bwMode="auto">
            <a:xfrm>
              <a:off x="4876" y="2114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65" name="Line 28"/>
            <p:cNvSpPr>
              <a:spLocks noChangeShapeType="1"/>
            </p:cNvSpPr>
            <p:nvPr/>
          </p:nvSpPr>
          <p:spPr bwMode="auto">
            <a:xfrm>
              <a:off x="4922" y="2160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66" name="Line 29"/>
            <p:cNvSpPr>
              <a:spLocks noChangeShapeType="1"/>
            </p:cNvSpPr>
            <p:nvPr/>
          </p:nvSpPr>
          <p:spPr bwMode="auto">
            <a:xfrm>
              <a:off x="5012" y="2115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67" name="Line 30"/>
            <p:cNvSpPr>
              <a:spLocks noChangeShapeType="1"/>
            </p:cNvSpPr>
            <p:nvPr/>
          </p:nvSpPr>
          <p:spPr bwMode="auto">
            <a:xfrm>
              <a:off x="4876" y="2205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68" name="Line 31"/>
            <p:cNvSpPr>
              <a:spLocks noChangeShapeType="1"/>
            </p:cNvSpPr>
            <p:nvPr/>
          </p:nvSpPr>
          <p:spPr bwMode="auto">
            <a:xfrm>
              <a:off x="5012" y="2205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69" name="Line 32"/>
            <p:cNvSpPr>
              <a:spLocks noChangeShapeType="1"/>
            </p:cNvSpPr>
            <p:nvPr/>
          </p:nvSpPr>
          <p:spPr bwMode="auto">
            <a:xfrm>
              <a:off x="4786" y="2296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70" name="Oval 33"/>
            <p:cNvSpPr>
              <a:spLocks noChangeArrowheads="1"/>
            </p:cNvSpPr>
            <p:nvPr/>
          </p:nvSpPr>
          <p:spPr bwMode="auto">
            <a:xfrm>
              <a:off x="4740" y="2205"/>
              <a:ext cx="90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71" name="Line 34"/>
            <p:cNvSpPr>
              <a:spLocks noChangeShapeType="1"/>
            </p:cNvSpPr>
            <p:nvPr/>
          </p:nvSpPr>
          <p:spPr bwMode="auto">
            <a:xfrm>
              <a:off x="4882" y="2296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72" name="Line 35"/>
            <p:cNvSpPr>
              <a:spLocks noChangeShapeType="1"/>
            </p:cNvSpPr>
            <p:nvPr/>
          </p:nvSpPr>
          <p:spPr bwMode="auto">
            <a:xfrm>
              <a:off x="4983" y="2296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73" name="Line 36"/>
            <p:cNvSpPr>
              <a:spLocks noChangeShapeType="1"/>
            </p:cNvSpPr>
            <p:nvPr/>
          </p:nvSpPr>
          <p:spPr bwMode="auto">
            <a:xfrm>
              <a:off x="5095" y="2296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74" name="Oval 38"/>
            <p:cNvSpPr>
              <a:spLocks noChangeArrowheads="1"/>
            </p:cNvSpPr>
            <p:nvPr/>
          </p:nvSpPr>
          <p:spPr bwMode="auto">
            <a:xfrm>
              <a:off x="4015" y="2523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75" name="Oval 39"/>
            <p:cNvSpPr>
              <a:spLocks noChangeArrowheads="1"/>
            </p:cNvSpPr>
            <p:nvPr/>
          </p:nvSpPr>
          <p:spPr bwMode="auto">
            <a:xfrm>
              <a:off x="4151" y="2659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76" name="Oval 40"/>
            <p:cNvSpPr>
              <a:spLocks noChangeArrowheads="1"/>
            </p:cNvSpPr>
            <p:nvPr/>
          </p:nvSpPr>
          <p:spPr bwMode="auto">
            <a:xfrm>
              <a:off x="4287" y="2771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77" name="Oval 41"/>
            <p:cNvSpPr>
              <a:spLocks noChangeArrowheads="1"/>
            </p:cNvSpPr>
            <p:nvPr/>
          </p:nvSpPr>
          <p:spPr bwMode="auto">
            <a:xfrm>
              <a:off x="4151" y="2477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78" name="Oval 42"/>
            <p:cNvSpPr>
              <a:spLocks noChangeArrowheads="1"/>
            </p:cNvSpPr>
            <p:nvPr/>
          </p:nvSpPr>
          <p:spPr bwMode="auto">
            <a:xfrm>
              <a:off x="4241" y="2614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79" name="Oval 43"/>
            <p:cNvSpPr>
              <a:spLocks noChangeArrowheads="1"/>
            </p:cNvSpPr>
            <p:nvPr/>
          </p:nvSpPr>
          <p:spPr bwMode="auto">
            <a:xfrm>
              <a:off x="4241" y="2477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80" name="Oval 44"/>
            <p:cNvSpPr>
              <a:spLocks noChangeArrowheads="1"/>
            </p:cNvSpPr>
            <p:nvPr/>
          </p:nvSpPr>
          <p:spPr bwMode="auto">
            <a:xfrm>
              <a:off x="4060" y="2387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81" name="Oval 45"/>
            <p:cNvSpPr>
              <a:spLocks noChangeArrowheads="1"/>
            </p:cNvSpPr>
            <p:nvPr/>
          </p:nvSpPr>
          <p:spPr bwMode="auto">
            <a:xfrm>
              <a:off x="4241" y="2387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82" name="Oval 46"/>
            <p:cNvSpPr>
              <a:spLocks noChangeArrowheads="1"/>
            </p:cNvSpPr>
            <p:nvPr/>
          </p:nvSpPr>
          <p:spPr bwMode="auto">
            <a:xfrm>
              <a:off x="4333" y="2432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83" name="Oval 47"/>
            <p:cNvSpPr>
              <a:spLocks noChangeArrowheads="1"/>
            </p:cNvSpPr>
            <p:nvPr/>
          </p:nvSpPr>
          <p:spPr bwMode="auto">
            <a:xfrm>
              <a:off x="4333" y="2568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84" name="Oval 48"/>
            <p:cNvSpPr>
              <a:spLocks noChangeArrowheads="1"/>
            </p:cNvSpPr>
            <p:nvPr/>
          </p:nvSpPr>
          <p:spPr bwMode="auto">
            <a:xfrm>
              <a:off x="4196" y="2750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85" name="Oval 49"/>
            <p:cNvSpPr>
              <a:spLocks noChangeArrowheads="1"/>
            </p:cNvSpPr>
            <p:nvPr/>
          </p:nvSpPr>
          <p:spPr bwMode="auto">
            <a:xfrm>
              <a:off x="4378" y="2704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86" name="Oval 50"/>
            <p:cNvSpPr>
              <a:spLocks noChangeArrowheads="1"/>
            </p:cNvSpPr>
            <p:nvPr/>
          </p:nvSpPr>
          <p:spPr bwMode="auto">
            <a:xfrm>
              <a:off x="4423" y="2477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87" name="Oval 51"/>
            <p:cNvSpPr>
              <a:spLocks noChangeArrowheads="1"/>
            </p:cNvSpPr>
            <p:nvPr/>
          </p:nvSpPr>
          <p:spPr bwMode="auto">
            <a:xfrm>
              <a:off x="4469" y="2569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88" name="Oval 52"/>
            <p:cNvSpPr>
              <a:spLocks noChangeArrowheads="1"/>
            </p:cNvSpPr>
            <p:nvPr/>
          </p:nvSpPr>
          <p:spPr bwMode="auto">
            <a:xfrm>
              <a:off x="4015" y="2614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89" name="Oval 53"/>
            <p:cNvSpPr>
              <a:spLocks noChangeArrowheads="1"/>
            </p:cNvSpPr>
            <p:nvPr/>
          </p:nvSpPr>
          <p:spPr bwMode="auto">
            <a:xfrm>
              <a:off x="4514" y="2659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90" name="Oval 54"/>
            <p:cNvSpPr>
              <a:spLocks noChangeArrowheads="1"/>
            </p:cNvSpPr>
            <p:nvPr/>
          </p:nvSpPr>
          <p:spPr bwMode="auto">
            <a:xfrm>
              <a:off x="4514" y="2750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91" name="Oval 55"/>
            <p:cNvSpPr>
              <a:spLocks noChangeArrowheads="1"/>
            </p:cNvSpPr>
            <p:nvPr/>
          </p:nvSpPr>
          <p:spPr bwMode="auto">
            <a:xfrm>
              <a:off x="4378" y="2840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92" name="Oval 56"/>
            <p:cNvSpPr>
              <a:spLocks noChangeArrowheads="1"/>
            </p:cNvSpPr>
            <p:nvPr/>
          </p:nvSpPr>
          <p:spPr bwMode="auto">
            <a:xfrm>
              <a:off x="4287" y="2886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93" name="Oval 57"/>
            <p:cNvSpPr>
              <a:spLocks noChangeArrowheads="1"/>
            </p:cNvSpPr>
            <p:nvPr/>
          </p:nvSpPr>
          <p:spPr bwMode="auto">
            <a:xfrm>
              <a:off x="4423" y="2894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94" name="Oval 58"/>
            <p:cNvSpPr>
              <a:spLocks noChangeArrowheads="1"/>
            </p:cNvSpPr>
            <p:nvPr/>
          </p:nvSpPr>
          <p:spPr bwMode="auto">
            <a:xfrm>
              <a:off x="4287" y="2931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95" name="Oval 59"/>
            <p:cNvSpPr>
              <a:spLocks noChangeArrowheads="1"/>
            </p:cNvSpPr>
            <p:nvPr/>
          </p:nvSpPr>
          <p:spPr bwMode="auto">
            <a:xfrm>
              <a:off x="4378" y="2976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6196" name="Oval 60"/>
            <p:cNvSpPr>
              <a:spLocks noChangeArrowheads="1"/>
            </p:cNvSpPr>
            <p:nvPr/>
          </p:nvSpPr>
          <p:spPr bwMode="auto">
            <a:xfrm>
              <a:off x="4469" y="2977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97" name="Oval 61"/>
            <p:cNvSpPr>
              <a:spLocks noChangeArrowheads="1"/>
            </p:cNvSpPr>
            <p:nvPr/>
          </p:nvSpPr>
          <p:spPr bwMode="auto">
            <a:xfrm>
              <a:off x="4287" y="3022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98" name="Oval 62"/>
            <p:cNvSpPr>
              <a:spLocks noChangeArrowheads="1"/>
            </p:cNvSpPr>
            <p:nvPr/>
          </p:nvSpPr>
          <p:spPr bwMode="auto">
            <a:xfrm>
              <a:off x="4378" y="3022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199" name="Oval 63"/>
            <p:cNvSpPr>
              <a:spLocks noChangeArrowheads="1"/>
            </p:cNvSpPr>
            <p:nvPr/>
          </p:nvSpPr>
          <p:spPr bwMode="auto">
            <a:xfrm>
              <a:off x="4378" y="3067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200" name="Oval 64"/>
            <p:cNvSpPr>
              <a:spLocks noChangeArrowheads="1"/>
            </p:cNvSpPr>
            <p:nvPr/>
          </p:nvSpPr>
          <p:spPr bwMode="auto">
            <a:xfrm>
              <a:off x="4514" y="3067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201" name="Oval 65"/>
            <p:cNvSpPr>
              <a:spLocks noChangeArrowheads="1"/>
            </p:cNvSpPr>
            <p:nvPr/>
          </p:nvSpPr>
          <p:spPr bwMode="auto">
            <a:xfrm>
              <a:off x="4287" y="3113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202" name="Oval 66"/>
            <p:cNvSpPr>
              <a:spLocks noChangeArrowheads="1"/>
            </p:cNvSpPr>
            <p:nvPr/>
          </p:nvSpPr>
          <p:spPr bwMode="auto">
            <a:xfrm>
              <a:off x="4650" y="2977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203" name="Oval 67"/>
            <p:cNvSpPr>
              <a:spLocks noChangeArrowheads="1"/>
            </p:cNvSpPr>
            <p:nvPr/>
          </p:nvSpPr>
          <p:spPr bwMode="auto">
            <a:xfrm>
              <a:off x="4605" y="2296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204" name="Oval 68"/>
            <p:cNvSpPr>
              <a:spLocks noChangeArrowheads="1"/>
            </p:cNvSpPr>
            <p:nvPr/>
          </p:nvSpPr>
          <p:spPr bwMode="auto">
            <a:xfrm>
              <a:off x="4559" y="2432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205" name="Oval 69"/>
            <p:cNvSpPr>
              <a:spLocks noChangeArrowheads="1"/>
            </p:cNvSpPr>
            <p:nvPr/>
          </p:nvSpPr>
          <p:spPr bwMode="auto">
            <a:xfrm>
              <a:off x="4469" y="2387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206" name="Oval 70"/>
            <p:cNvSpPr>
              <a:spLocks noChangeArrowheads="1"/>
            </p:cNvSpPr>
            <p:nvPr/>
          </p:nvSpPr>
          <p:spPr bwMode="auto">
            <a:xfrm>
              <a:off x="4695" y="2432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207" name="Oval 71"/>
            <p:cNvSpPr>
              <a:spLocks noChangeArrowheads="1"/>
            </p:cNvSpPr>
            <p:nvPr/>
          </p:nvSpPr>
          <p:spPr bwMode="auto">
            <a:xfrm>
              <a:off x="4604" y="2523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208" name="Oval 72"/>
            <p:cNvSpPr>
              <a:spLocks noChangeArrowheads="1"/>
            </p:cNvSpPr>
            <p:nvPr/>
          </p:nvSpPr>
          <p:spPr bwMode="auto">
            <a:xfrm>
              <a:off x="4741" y="2523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  <p:sp>
          <p:nvSpPr>
            <p:cNvPr id="6209" name="Oval 73"/>
            <p:cNvSpPr>
              <a:spLocks noChangeArrowheads="1"/>
            </p:cNvSpPr>
            <p:nvPr/>
          </p:nvSpPr>
          <p:spPr bwMode="auto">
            <a:xfrm>
              <a:off x="4650" y="2569"/>
              <a:ext cx="45" cy="4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04" charset="-128"/>
                </a:defRPr>
              </a:lvl9pPr>
            </a:lstStyle>
            <a:p>
              <a:pPr algn="ctr"/>
              <a:endParaRPr lang="en-US" altLang="en-US" sz="4000" b="1">
                <a:solidFill>
                  <a:srgbClr val="C00000"/>
                </a:solidFill>
                <a:latin typeface="Arial Narrow" pitchFamily="-109" charset="0"/>
              </a:endParaRPr>
            </a:p>
          </p:txBody>
        </p:sp>
      </p:grpSp>
      <p:sp>
        <p:nvSpPr>
          <p:cNvPr id="6153" name="Text Box 78"/>
          <p:cNvSpPr txBox="1">
            <a:spLocks noChangeArrowheads="1"/>
          </p:cNvSpPr>
          <p:nvPr/>
        </p:nvSpPr>
        <p:spPr bwMode="auto">
          <a:xfrm>
            <a:off x="4943475" y="5013325"/>
            <a:ext cx="36317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C00000"/>
                </a:solidFill>
                <a:latin typeface="+mj-lt"/>
              </a:rPr>
              <a:t>Most viral genes </a:t>
            </a:r>
            <a:r>
              <a:rPr lang="en-US" altLang="en-US" b="1" dirty="0" smtClean="0">
                <a:solidFill>
                  <a:srgbClr val="C00000"/>
                </a:solidFill>
                <a:latin typeface="+mj-lt"/>
              </a:rPr>
              <a:t>expressed</a:t>
            </a:r>
            <a:endParaRPr lang="en-US" altLang="en-US" sz="800" b="1" dirty="0">
              <a:solidFill>
                <a:srgbClr val="C00000"/>
              </a:solidFill>
              <a:latin typeface="+mj-lt"/>
            </a:endParaRPr>
          </a:p>
          <a:p>
            <a:pPr eaLnBrk="1" hangingPunct="1"/>
            <a:r>
              <a:rPr lang="en-US" altLang="en-US" b="1" dirty="0">
                <a:solidFill>
                  <a:srgbClr val="C00000"/>
                </a:solidFill>
                <a:latin typeface="+mj-lt"/>
              </a:rPr>
              <a:t>Linear viral </a:t>
            </a:r>
            <a:r>
              <a:rPr lang="en-US" altLang="en-US" b="1" dirty="0" smtClean="0">
                <a:solidFill>
                  <a:srgbClr val="C00000"/>
                </a:solidFill>
                <a:latin typeface="+mj-lt"/>
              </a:rPr>
              <a:t>DNA</a:t>
            </a:r>
            <a:endParaRPr lang="en-US" altLang="en-US" sz="800" b="1" dirty="0">
              <a:solidFill>
                <a:srgbClr val="C00000"/>
              </a:solidFill>
              <a:latin typeface="+mj-lt"/>
            </a:endParaRPr>
          </a:p>
          <a:p>
            <a:pPr eaLnBrk="1" hangingPunct="1"/>
            <a:r>
              <a:rPr lang="en-US" altLang="en-US" b="1" dirty="0">
                <a:solidFill>
                  <a:srgbClr val="C00000"/>
                </a:solidFill>
                <a:latin typeface="+mj-lt"/>
              </a:rPr>
              <a:t>Extracellular </a:t>
            </a:r>
            <a:r>
              <a:rPr lang="en-US" altLang="en-US" b="1" dirty="0" err="1">
                <a:solidFill>
                  <a:srgbClr val="C00000"/>
                </a:solidFill>
                <a:latin typeface="+mj-lt"/>
              </a:rPr>
              <a:t>virions</a:t>
            </a:r>
            <a:endParaRPr lang="en-US" alt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154" name="Text Box 79"/>
          <p:cNvSpPr txBox="1">
            <a:spLocks noChangeArrowheads="1"/>
          </p:cNvSpPr>
          <p:nvPr/>
        </p:nvSpPr>
        <p:spPr bwMode="auto">
          <a:xfrm>
            <a:off x="609600" y="5013325"/>
            <a:ext cx="4046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Few viral genes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expressed</a:t>
            </a:r>
            <a:endParaRPr lang="en-US" altLang="en-US" sz="8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eaLnBrk="1" hangingPunct="1"/>
            <a:r>
              <a:rPr lang="en-US" altLang="en-US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Episomal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viral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DNA</a:t>
            </a:r>
            <a:endParaRPr lang="en-US" altLang="en-US" sz="8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eaLnBrk="1" hangingPunct="1"/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</a:t>
            </a:r>
            <a:r>
              <a:rPr lang="en-US" altLang="en-US" b="1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virions</a:t>
            </a:r>
            <a:endParaRPr lang="en-US" altLang="en-US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155" name="Text Box 86"/>
          <p:cNvSpPr txBox="1">
            <a:spLocks noChangeArrowheads="1"/>
          </p:cNvSpPr>
          <p:nvPr/>
        </p:nvSpPr>
        <p:spPr bwMode="auto">
          <a:xfrm>
            <a:off x="1472179" y="1341438"/>
            <a:ext cx="992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9pPr>
          </a:lstStyle>
          <a:p>
            <a:pPr algn="ctr" eaLnBrk="1" hangingPunct="1"/>
            <a:r>
              <a:rPr lang="en-US" altLang="en-US" b="1" u="sng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Latent</a:t>
            </a:r>
            <a:endParaRPr lang="en-US" altLang="en-US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156" name="Text Box 87"/>
          <p:cNvSpPr txBox="1">
            <a:spLocks noChangeArrowheads="1"/>
          </p:cNvSpPr>
          <p:nvPr/>
        </p:nvSpPr>
        <p:spPr bwMode="auto">
          <a:xfrm>
            <a:off x="6324600" y="1341437"/>
            <a:ext cx="765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4" charset="-128"/>
              </a:defRPr>
            </a:lvl9pPr>
          </a:lstStyle>
          <a:p>
            <a:pPr algn="ctr" eaLnBrk="1" hangingPunct="1"/>
            <a:r>
              <a:rPr lang="en-US" altLang="en-US" b="1" u="sng" dirty="0">
                <a:solidFill>
                  <a:srgbClr val="C00000"/>
                </a:solidFill>
                <a:latin typeface="+mj-lt"/>
              </a:rPr>
              <a:t>Lytic</a:t>
            </a:r>
            <a:endParaRPr lang="en-US" alt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57200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Two modes of EBV infection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98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42" y="1530106"/>
            <a:ext cx="1875758" cy="262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1665392" y="3398511"/>
            <a:ext cx="0" cy="7527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665392" y="1530106"/>
            <a:ext cx="0" cy="18191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76200" y="1675567"/>
            <a:ext cx="1729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/>
              <a:t>Differentiated</a:t>
            </a:r>
          </a:p>
          <a:p>
            <a:pPr algn="r"/>
            <a:r>
              <a:rPr lang="en-US" dirty="0" smtClean="0"/>
              <a:t>layers</a:t>
            </a:r>
          </a:p>
          <a:p>
            <a:pPr algn="r"/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/>
              <a:t>Basal </a:t>
            </a:r>
            <a:r>
              <a:rPr lang="en-US" dirty="0" smtClean="0"/>
              <a:t>layer</a:t>
            </a:r>
          </a:p>
          <a:p>
            <a:pPr algn="r"/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/>
              <a:t>B cells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6542602"/>
            <a:ext cx="236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Epidermis image by Fulvio314</a:t>
            </a:r>
            <a:endParaRPr lang="en-US" sz="1400" dirty="0"/>
          </a:p>
        </p:txBody>
      </p:sp>
      <p:sp>
        <p:nvSpPr>
          <p:cNvPr id="2" name="10-Point Star 1"/>
          <p:cNvSpPr/>
          <p:nvPr/>
        </p:nvSpPr>
        <p:spPr>
          <a:xfrm>
            <a:off x="2590800" y="1131570"/>
            <a:ext cx="76200" cy="57150"/>
          </a:xfrm>
          <a:prstGeom prst="star10">
            <a:avLst/>
          </a:prstGeom>
          <a:solidFill>
            <a:srgbClr val="FFFF00"/>
          </a:solidFill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0-Point Star 12"/>
          <p:cNvSpPr/>
          <p:nvPr/>
        </p:nvSpPr>
        <p:spPr>
          <a:xfrm>
            <a:off x="2717800" y="1177290"/>
            <a:ext cx="76200" cy="57150"/>
          </a:xfrm>
          <a:prstGeom prst="star10">
            <a:avLst/>
          </a:prstGeom>
          <a:solidFill>
            <a:srgbClr val="FFFF00"/>
          </a:solidFill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0-Point Star 13"/>
          <p:cNvSpPr/>
          <p:nvPr/>
        </p:nvSpPr>
        <p:spPr>
          <a:xfrm>
            <a:off x="2611120" y="1238250"/>
            <a:ext cx="76200" cy="57150"/>
          </a:xfrm>
          <a:prstGeom prst="star10">
            <a:avLst/>
          </a:prstGeom>
          <a:solidFill>
            <a:srgbClr val="FFFF00"/>
          </a:solidFill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0-Point Star 14"/>
          <p:cNvSpPr/>
          <p:nvPr/>
        </p:nvSpPr>
        <p:spPr>
          <a:xfrm>
            <a:off x="3362960" y="1055370"/>
            <a:ext cx="76200" cy="57150"/>
          </a:xfrm>
          <a:prstGeom prst="star10">
            <a:avLst/>
          </a:prstGeom>
          <a:solidFill>
            <a:srgbClr val="FFFF00"/>
          </a:solidFill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0-Point Star 15"/>
          <p:cNvSpPr/>
          <p:nvPr/>
        </p:nvSpPr>
        <p:spPr>
          <a:xfrm>
            <a:off x="3489960" y="1101090"/>
            <a:ext cx="76200" cy="57150"/>
          </a:xfrm>
          <a:prstGeom prst="star10">
            <a:avLst/>
          </a:prstGeom>
          <a:solidFill>
            <a:srgbClr val="FFFF00"/>
          </a:solidFill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0-Point Star 16"/>
          <p:cNvSpPr/>
          <p:nvPr/>
        </p:nvSpPr>
        <p:spPr>
          <a:xfrm>
            <a:off x="3383280" y="1169670"/>
            <a:ext cx="76200" cy="57150"/>
          </a:xfrm>
          <a:prstGeom prst="star10">
            <a:avLst/>
          </a:prstGeom>
          <a:solidFill>
            <a:srgbClr val="FFFF00"/>
          </a:solidFill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0-Point Star 17"/>
          <p:cNvSpPr/>
          <p:nvPr/>
        </p:nvSpPr>
        <p:spPr>
          <a:xfrm>
            <a:off x="3505200" y="1207770"/>
            <a:ext cx="76200" cy="57150"/>
          </a:xfrm>
          <a:prstGeom prst="star10">
            <a:avLst/>
          </a:prstGeom>
          <a:solidFill>
            <a:srgbClr val="FFFF00"/>
          </a:solidFill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0-Point Star 18"/>
          <p:cNvSpPr/>
          <p:nvPr/>
        </p:nvSpPr>
        <p:spPr>
          <a:xfrm>
            <a:off x="3413760" y="1314450"/>
            <a:ext cx="76200" cy="57150"/>
          </a:xfrm>
          <a:prstGeom prst="star10">
            <a:avLst/>
          </a:prstGeom>
          <a:solidFill>
            <a:srgbClr val="FFFF00"/>
          </a:solidFill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0-Point Star 19"/>
          <p:cNvSpPr/>
          <p:nvPr/>
        </p:nvSpPr>
        <p:spPr>
          <a:xfrm>
            <a:off x="3261360" y="1207770"/>
            <a:ext cx="76200" cy="57150"/>
          </a:xfrm>
          <a:prstGeom prst="star10">
            <a:avLst/>
          </a:prstGeom>
          <a:solidFill>
            <a:srgbClr val="FFFF00"/>
          </a:solidFill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2391416" y="4523601"/>
            <a:ext cx="427984" cy="548640"/>
            <a:chOff x="2543816" y="3870960"/>
            <a:chExt cx="313697" cy="396240"/>
          </a:xfrm>
        </p:grpSpPr>
        <p:sp>
          <p:nvSpPr>
            <p:cNvPr id="12" name="Oval 11"/>
            <p:cNvSpPr/>
            <p:nvPr/>
          </p:nvSpPr>
          <p:spPr>
            <a:xfrm>
              <a:off x="2581929" y="3870960"/>
              <a:ext cx="123184" cy="1524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605408" y="3921760"/>
              <a:ext cx="82518" cy="787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34329" y="4000500"/>
              <a:ext cx="123184" cy="1524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543816" y="4114800"/>
              <a:ext cx="123184" cy="1524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752728" y="4043680"/>
              <a:ext cx="82518" cy="787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60320" y="4147820"/>
              <a:ext cx="82518" cy="787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2590800" y="3152001"/>
            <a:ext cx="2639" cy="1219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57600" y="1704201"/>
            <a:ext cx="158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infection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57599" y="2202508"/>
            <a:ext cx="1989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Lytic infection in</a:t>
            </a:r>
          </a:p>
          <a:p>
            <a:r>
              <a:rPr lang="en-US" dirty="0"/>
              <a:t>d</a:t>
            </a:r>
            <a:r>
              <a:rPr lang="en-US" dirty="0" smtClean="0"/>
              <a:t>ifferentiated cells,</a:t>
            </a:r>
          </a:p>
          <a:p>
            <a:r>
              <a:rPr lang="en-US" dirty="0" smtClean="0"/>
              <a:t>viral shedding in</a:t>
            </a:r>
          </a:p>
          <a:p>
            <a:r>
              <a:rPr lang="en-US" dirty="0" smtClean="0"/>
              <a:t>saliva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088194" y="4486870"/>
            <a:ext cx="136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cells act as</a:t>
            </a:r>
          </a:p>
          <a:p>
            <a:r>
              <a:rPr lang="en-US" dirty="0" smtClean="0"/>
              <a:t>reservoir for</a:t>
            </a:r>
          </a:p>
          <a:p>
            <a:r>
              <a:rPr lang="en-US" dirty="0" smtClean="0"/>
              <a:t>latent virus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EBV in “normal” infections vs. cancer</a:t>
            </a:r>
            <a:endParaRPr lang="en-US" sz="28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733711" y="3152001"/>
            <a:ext cx="9489" cy="1219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052044"/>
              </p:ext>
            </p:extLst>
          </p:nvPr>
        </p:nvGraphicFramePr>
        <p:xfrm>
          <a:off x="6692900" y="3870960"/>
          <a:ext cx="2070100" cy="1463040"/>
        </p:xfrm>
        <a:graphic>
          <a:graphicData uri="http://schemas.openxmlformats.org/drawingml/2006/table">
            <a:tbl>
              <a:tblPr/>
              <a:tblGrid>
                <a:gridCol w="1143000"/>
                <a:gridCol w="927100"/>
              </a:tblGrid>
              <a:tr h="304800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EBV Lymphomas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PTLD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Burkitt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2,300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Hodgkin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7,900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323691"/>
              </p:ext>
            </p:extLst>
          </p:nvPr>
        </p:nvGraphicFramePr>
        <p:xfrm>
          <a:off x="6692900" y="2346960"/>
          <a:ext cx="2070100" cy="1097280"/>
        </p:xfrm>
        <a:graphic>
          <a:graphicData uri="http://schemas.openxmlformats.org/drawingml/2006/table">
            <a:tbl>
              <a:tblPr/>
              <a:tblGrid>
                <a:gridCol w="1143000"/>
                <a:gridCol w="927100"/>
              </a:tblGrid>
              <a:tr h="304800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EBV Carcinomas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63,000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Gastric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69,000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6877050" y="1813560"/>
            <a:ext cx="1712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Annual Deaths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2667000" y="6541258"/>
            <a:ext cx="7543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latin typeface="Calibri" pitchFamily="34" charset="0"/>
              </a:rPr>
              <a:t>Data from Khan, et al., </a:t>
            </a:r>
            <a:r>
              <a:rPr lang="en-US" altLang="en-US" sz="1400" dirty="0" smtClean="0">
                <a:latin typeface="Calibri" pitchFamily="34" charset="0"/>
              </a:rPr>
              <a:t>Infect </a:t>
            </a:r>
            <a:r>
              <a:rPr lang="en-US" altLang="en-US" sz="1400" dirty="0">
                <a:latin typeface="Calibri" pitchFamily="34" charset="0"/>
              </a:rPr>
              <a:t>Agent Cancer 2014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667000" y="1447800"/>
            <a:ext cx="2639" cy="13928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048000" y="1447800"/>
            <a:ext cx="251460" cy="13548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224848" y="3962400"/>
            <a:ext cx="1404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EBV is latent</a:t>
            </a:r>
          </a:p>
          <a:p>
            <a:r>
              <a:rPr lang="en-US" dirty="0" smtClean="0"/>
              <a:t>in all </a:t>
            </a:r>
          </a:p>
          <a:p>
            <a:r>
              <a:rPr lang="en-US" dirty="0" smtClean="0"/>
              <a:t>malignancies</a:t>
            </a:r>
          </a:p>
        </p:txBody>
      </p:sp>
    </p:spTree>
    <p:extLst>
      <p:ext uri="{BB962C8B-B14F-4D97-AF65-F5344CB8AC3E}">
        <p14:creationId xmlns:p14="http://schemas.microsoft.com/office/powerpoint/2010/main" val="130131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5" grpId="0"/>
      <p:bldP spid="38" grpId="0"/>
      <p:bldP spid="39" grpId="0"/>
      <p:bldP spid="46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00" name="Group 171"/>
          <p:cNvGrpSpPr>
            <a:grpSpLocks/>
          </p:cNvGrpSpPr>
          <p:nvPr/>
        </p:nvGrpSpPr>
        <p:grpSpPr bwMode="auto">
          <a:xfrm>
            <a:off x="1447352" y="1905000"/>
            <a:ext cx="2827338" cy="2438400"/>
            <a:chOff x="304800" y="4343400"/>
            <a:chExt cx="3768437" cy="2438400"/>
          </a:xfrm>
        </p:grpSpPr>
        <p:sp>
          <p:nvSpPr>
            <p:cNvPr id="146" name="Oval 145"/>
            <p:cNvSpPr/>
            <p:nvPr/>
          </p:nvSpPr>
          <p:spPr>
            <a:xfrm>
              <a:off x="2056774" y="5354638"/>
              <a:ext cx="181968" cy="32543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1828255" y="5195888"/>
              <a:ext cx="818858" cy="706437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2266250" y="4592638"/>
              <a:ext cx="837900" cy="831850"/>
            </a:xfrm>
            <a:custGeom>
              <a:avLst/>
              <a:gdLst>
                <a:gd name="connsiteX0" fmla="*/ 249382 w 997527"/>
                <a:gd name="connsiteY0" fmla="*/ 110837 h 1288473"/>
                <a:gd name="connsiteX1" fmla="*/ 775855 w 997527"/>
                <a:gd name="connsiteY1" fmla="*/ 0 h 1288473"/>
                <a:gd name="connsiteX2" fmla="*/ 997527 w 997527"/>
                <a:gd name="connsiteY2" fmla="*/ 360218 h 1288473"/>
                <a:gd name="connsiteX3" fmla="*/ 969818 w 997527"/>
                <a:gd name="connsiteY3" fmla="*/ 471055 h 1288473"/>
                <a:gd name="connsiteX4" fmla="*/ 914400 w 997527"/>
                <a:gd name="connsiteY4" fmla="*/ 512618 h 1288473"/>
                <a:gd name="connsiteX5" fmla="*/ 845127 w 997527"/>
                <a:gd name="connsiteY5" fmla="*/ 637309 h 1288473"/>
                <a:gd name="connsiteX6" fmla="*/ 817418 w 997527"/>
                <a:gd name="connsiteY6" fmla="*/ 706582 h 1288473"/>
                <a:gd name="connsiteX7" fmla="*/ 789709 w 997527"/>
                <a:gd name="connsiteY7" fmla="*/ 748146 h 1288473"/>
                <a:gd name="connsiteX8" fmla="*/ 665018 w 997527"/>
                <a:gd name="connsiteY8" fmla="*/ 983673 h 1288473"/>
                <a:gd name="connsiteX9" fmla="*/ 568036 w 997527"/>
                <a:gd name="connsiteY9" fmla="*/ 1233055 h 1288473"/>
                <a:gd name="connsiteX10" fmla="*/ 540327 w 997527"/>
                <a:gd name="connsiteY10" fmla="*/ 1288473 h 1288473"/>
                <a:gd name="connsiteX11" fmla="*/ 166255 w 997527"/>
                <a:gd name="connsiteY11" fmla="*/ 1052946 h 1288473"/>
                <a:gd name="connsiteX12" fmla="*/ 83127 w 997527"/>
                <a:gd name="connsiteY12" fmla="*/ 942109 h 1288473"/>
                <a:gd name="connsiteX13" fmla="*/ 69273 w 997527"/>
                <a:gd name="connsiteY13" fmla="*/ 886691 h 1288473"/>
                <a:gd name="connsiteX14" fmla="*/ 41564 w 997527"/>
                <a:gd name="connsiteY14" fmla="*/ 845128 h 1288473"/>
                <a:gd name="connsiteX15" fmla="*/ 27709 w 997527"/>
                <a:gd name="connsiteY15" fmla="*/ 775855 h 1288473"/>
                <a:gd name="connsiteX16" fmla="*/ 0 w 997527"/>
                <a:gd name="connsiteY16" fmla="*/ 734291 h 1288473"/>
                <a:gd name="connsiteX17" fmla="*/ 0 w 997527"/>
                <a:gd name="connsiteY17" fmla="*/ 734291 h 1288473"/>
                <a:gd name="connsiteX18" fmla="*/ 13855 w 997527"/>
                <a:gd name="connsiteY18" fmla="*/ 554182 h 1288473"/>
                <a:gd name="connsiteX19" fmla="*/ 110836 w 997527"/>
                <a:gd name="connsiteY19" fmla="*/ 290946 h 1288473"/>
                <a:gd name="connsiteX20" fmla="*/ 207818 w 997527"/>
                <a:gd name="connsiteY20" fmla="*/ 152400 h 1288473"/>
                <a:gd name="connsiteX21" fmla="*/ 374073 w 997527"/>
                <a:gd name="connsiteY21" fmla="*/ 110837 h 1288473"/>
                <a:gd name="connsiteX22" fmla="*/ 249382 w 997527"/>
                <a:gd name="connsiteY22" fmla="*/ 110837 h 128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7527" h="1288473">
                  <a:moveTo>
                    <a:pt x="249382" y="110837"/>
                  </a:moveTo>
                  <a:lnTo>
                    <a:pt x="775855" y="0"/>
                  </a:lnTo>
                  <a:lnTo>
                    <a:pt x="997527" y="360218"/>
                  </a:lnTo>
                  <a:lnTo>
                    <a:pt x="969818" y="471055"/>
                  </a:lnTo>
                  <a:lnTo>
                    <a:pt x="914400" y="512618"/>
                  </a:lnTo>
                  <a:cubicBezTo>
                    <a:pt x="891309" y="554182"/>
                    <a:pt x="866391" y="594782"/>
                    <a:pt x="845127" y="637309"/>
                  </a:cubicBezTo>
                  <a:cubicBezTo>
                    <a:pt x="834005" y="659553"/>
                    <a:pt x="828540" y="684338"/>
                    <a:pt x="817418" y="706582"/>
                  </a:cubicBezTo>
                  <a:cubicBezTo>
                    <a:pt x="809971" y="721475"/>
                    <a:pt x="789709" y="748146"/>
                    <a:pt x="789709" y="748146"/>
                  </a:cubicBezTo>
                  <a:lnTo>
                    <a:pt x="665018" y="983673"/>
                  </a:lnTo>
                  <a:cubicBezTo>
                    <a:pt x="632691" y="1066800"/>
                    <a:pt x="599788" y="1149706"/>
                    <a:pt x="568036" y="1233055"/>
                  </a:cubicBezTo>
                  <a:cubicBezTo>
                    <a:pt x="548442" y="1284489"/>
                    <a:pt x="566152" y="1262648"/>
                    <a:pt x="540327" y="1288473"/>
                  </a:cubicBezTo>
                  <a:lnTo>
                    <a:pt x="166255" y="1052946"/>
                  </a:lnTo>
                  <a:cubicBezTo>
                    <a:pt x="138546" y="1016000"/>
                    <a:pt x="106397" y="982000"/>
                    <a:pt x="83127" y="942109"/>
                  </a:cubicBezTo>
                  <a:cubicBezTo>
                    <a:pt x="73533" y="925662"/>
                    <a:pt x="76774" y="904193"/>
                    <a:pt x="69273" y="886691"/>
                  </a:cubicBezTo>
                  <a:cubicBezTo>
                    <a:pt x="62714" y="871386"/>
                    <a:pt x="50800" y="858982"/>
                    <a:pt x="41564" y="845128"/>
                  </a:cubicBezTo>
                  <a:cubicBezTo>
                    <a:pt x="36946" y="822037"/>
                    <a:pt x="35977" y="797904"/>
                    <a:pt x="27709" y="775855"/>
                  </a:cubicBezTo>
                  <a:cubicBezTo>
                    <a:pt x="21862" y="760264"/>
                    <a:pt x="0" y="734291"/>
                    <a:pt x="0" y="734291"/>
                  </a:cubicBezTo>
                  <a:lnTo>
                    <a:pt x="0" y="734291"/>
                  </a:lnTo>
                  <a:lnTo>
                    <a:pt x="13855" y="554182"/>
                  </a:lnTo>
                  <a:lnTo>
                    <a:pt x="110836" y="290946"/>
                  </a:lnTo>
                  <a:lnTo>
                    <a:pt x="207818" y="152400"/>
                  </a:lnTo>
                  <a:lnTo>
                    <a:pt x="374073" y="110837"/>
                  </a:lnTo>
                  <a:lnTo>
                    <a:pt x="249382" y="11083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2695779" y="5222875"/>
              <a:ext cx="816741" cy="706438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256496" y="4870450"/>
              <a:ext cx="816741" cy="706438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2285292" y="5729288"/>
              <a:ext cx="818858" cy="706437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2513810" y="4870450"/>
              <a:ext cx="181968" cy="32543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64592" y="5888038"/>
              <a:ext cx="177736" cy="32543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945456" y="5430838"/>
              <a:ext cx="177736" cy="32543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3554838" y="5049838"/>
              <a:ext cx="177736" cy="32543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1544723" y="5881688"/>
              <a:ext cx="816741" cy="706437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1821908" y="6040438"/>
              <a:ext cx="179852" cy="32543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1392378" y="4668838"/>
              <a:ext cx="816741" cy="706437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1620896" y="4827588"/>
              <a:ext cx="179853" cy="32702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2970847" y="4343400"/>
              <a:ext cx="818858" cy="706438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3269191" y="4522788"/>
              <a:ext cx="179852" cy="32702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1142700" y="5284788"/>
              <a:ext cx="837900" cy="831850"/>
            </a:xfrm>
            <a:custGeom>
              <a:avLst/>
              <a:gdLst>
                <a:gd name="connsiteX0" fmla="*/ 249382 w 997527"/>
                <a:gd name="connsiteY0" fmla="*/ 110837 h 1288473"/>
                <a:gd name="connsiteX1" fmla="*/ 775855 w 997527"/>
                <a:gd name="connsiteY1" fmla="*/ 0 h 1288473"/>
                <a:gd name="connsiteX2" fmla="*/ 997527 w 997527"/>
                <a:gd name="connsiteY2" fmla="*/ 360218 h 1288473"/>
                <a:gd name="connsiteX3" fmla="*/ 969818 w 997527"/>
                <a:gd name="connsiteY3" fmla="*/ 471055 h 1288473"/>
                <a:gd name="connsiteX4" fmla="*/ 914400 w 997527"/>
                <a:gd name="connsiteY4" fmla="*/ 512618 h 1288473"/>
                <a:gd name="connsiteX5" fmla="*/ 845127 w 997527"/>
                <a:gd name="connsiteY5" fmla="*/ 637309 h 1288473"/>
                <a:gd name="connsiteX6" fmla="*/ 817418 w 997527"/>
                <a:gd name="connsiteY6" fmla="*/ 706582 h 1288473"/>
                <a:gd name="connsiteX7" fmla="*/ 789709 w 997527"/>
                <a:gd name="connsiteY7" fmla="*/ 748146 h 1288473"/>
                <a:gd name="connsiteX8" fmla="*/ 665018 w 997527"/>
                <a:gd name="connsiteY8" fmla="*/ 983673 h 1288473"/>
                <a:gd name="connsiteX9" fmla="*/ 568036 w 997527"/>
                <a:gd name="connsiteY9" fmla="*/ 1233055 h 1288473"/>
                <a:gd name="connsiteX10" fmla="*/ 540327 w 997527"/>
                <a:gd name="connsiteY10" fmla="*/ 1288473 h 1288473"/>
                <a:gd name="connsiteX11" fmla="*/ 166255 w 997527"/>
                <a:gd name="connsiteY11" fmla="*/ 1052946 h 1288473"/>
                <a:gd name="connsiteX12" fmla="*/ 83127 w 997527"/>
                <a:gd name="connsiteY12" fmla="*/ 942109 h 1288473"/>
                <a:gd name="connsiteX13" fmla="*/ 69273 w 997527"/>
                <a:gd name="connsiteY13" fmla="*/ 886691 h 1288473"/>
                <a:gd name="connsiteX14" fmla="*/ 41564 w 997527"/>
                <a:gd name="connsiteY14" fmla="*/ 845128 h 1288473"/>
                <a:gd name="connsiteX15" fmla="*/ 27709 w 997527"/>
                <a:gd name="connsiteY15" fmla="*/ 775855 h 1288473"/>
                <a:gd name="connsiteX16" fmla="*/ 0 w 997527"/>
                <a:gd name="connsiteY16" fmla="*/ 734291 h 1288473"/>
                <a:gd name="connsiteX17" fmla="*/ 0 w 997527"/>
                <a:gd name="connsiteY17" fmla="*/ 734291 h 1288473"/>
                <a:gd name="connsiteX18" fmla="*/ 13855 w 997527"/>
                <a:gd name="connsiteY18" fmla="*/ 554182 h 1288473"/>
                <a:gd name="connsiteX19" fmla="*/ 110836 w 997527"/>
                <a:gd name="connsiteY19" fmla="*/ 290946 h 1288473"/>
                <a:gd name="connsiteX20" fmla="*/ 207818 w 997527"/>
                <a:gd name="connsiteY20" fmla="*/ 152400 h 1288473"/>
                <a:gd name="connsiteX21" fmla="*/ 374073 w 997527"/>
                <a:gd name="connsiteY21" fmla="*/ 110837 h 1288473"/>
                <a:gd name="connsiteX22" fmla="*/ 249382 w 997527"/>
                <a:gd name="connsiteY22" fmla="*/ 110837 h 128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7527" h="1288473">
                  <a:moveTo>
                    <a:pt x="249382" y="110837"/>
                  </a:moveTo>
                  <a:lnTo>
                    <a:pt x="775855" y="0"/>
                  </a:lnTo>
                  <a:lnTo>
                    <a:pt x="997527" y="360218"/>
                  </a:lnTo>
                  <a:lnTo>
                    <a:pt x="969818" y="471055"/>
                  </a:lnTo>
                  <a:lnTo>
                    <a:pt x="914400" y="512618"/>
                  </a:lnTo>
                  <a:cubicBezTo>
                    <a:pt x="891309" y="554182"/>
                    <a:pt x="866391" y="594782"/>
                    <a:pt x="845127" y="637309"/>
                  </a:cubicBezTo>
                  <a:cubicBezTo>
                    <a:pt x="834005" y="659553"/>
                    <a:pt x="828540" y="684338"/>
                    <a:pt x="817418" y="706582"/>
                  </a:cubicBezTo>
                  <a:cubicBezTo>
                    <a:pt x="809971" y="721475"/>
                    <a:pt x="789709" y="748146"/>
                    <a:pt x="789709" y="748146"/>
                  </a:cubicBezTo>
                  <a:lnTo>
                    <a:pt x="665018" y="983673"/>
                  </a:lnTo>
                  <a:cubicBezTo>
                    <a:pt x="632691" y="1066800"/>
                    <a:pt x="599788" y="1149706"/>
                    <a:pt x="568036" y="1233055"/>
                  </a:cubicBezTo>
                  <a:cubicBezTo>
                    <a:pt x="548442" y="1284489"/>
                    <a:pt x="566152" y="1262648"/>
                    <a:pt x="540327" y="1288473"/>
                  </a:cubicBezTo>
                  <a:lnTo>
                    <a:pt x="166255" y="1052946"/>
                  </a:lnTo>
                  <a:cubicBezTo>
                    <a:pt x="138546" y="1016000"/>
                    <a:pt x="106397" y="982000"/>
                    <a:pt x="83127" y="942109"/>
                  </a:cubicBezTo>
                  <a:cubicBezTo>
                    <a:pt x="73533" y="925662"/>
                    <a:pt x="76774" y="904193"/>
                    <a:pt x="69273" y="886691"/>
                  </a:cubicBezTo>
                  <a:cubicBezTo>
                    <a:pt x="62714" y="871386"/>
                    <a:pt x="50800" y="858982"/>
                    <a:pt x="41564" y="845128"/>
                  </a:cubicBezTo>
                  <a:cubicBezTo>
                    <a:pt x="36946" y="822037"/>
                    <a:pt x="35977" y="797904"/>
                    <a:pt x="27709" y="775855"/>
                  </a:cubicBezTo>
                  <a:cubicBezTo>
                    <a:pt x="21862" y="760264"/>
                    <a:pt x="0" y="734291"/>
                    <a:pt x="0" y="734291"/>
                  </a:cubicBezTo>
                  <a:lnTo>
                    <a:pt x="0" y="734291"/>
                  </a:lnTo>
                  <a:lnTo>
                    <a:pt x="13855" y="554182"/>
                  </a:lnTo>
                  <a:lnTo>
                    <a:pt x="110836" y="290946"/>
                  </a:lnTo>
                  <a:lnTo>
                    <a:pt x="207818" y="152400"/>
                  </a:lnTo>
                  <a:lnTo>
                    <a:pt x="374073" y="110837"/>
                  </a:lnTo>
                  <a:lnTo>
                    <a:pt x="249382" y="11083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1392378" y="5562600"/>
              <a:ext cx="179853" cy="32543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6" name="Freeform 165"/>
            <p:cNvSpPr/>
            <p:nvPr/>
          </p:nvSpPr>
          <p:spPr>
            <a:xfrm>
              <a:off x="761837" y="5949950"/>
              <a:ext cx="837900" cy="831850"/>
            </a:xfrm>
            <a:custGeom>
              <a:avLst/>
              <a:gdLst>
                <a:gd name="connsiteX0" fmla="*/ 249382 w 997527"/>
                <a:gd name="connsiteY0" fmla="*/ 110837 h 1288473"/>
                <a:gd name="connsiteX1" fmla="*/ 775855 w 997527"/>
                <a:gd name="connsiteY1" fmla="*/ 0 h 1288473"/>
                <a:gd name="connsiteX2" fmla="*/ 997527 w 997527"/>
                <a:gd name="connsiteY2" fmla="*/ 360218 h 1288473"/>
                <a:gd name="connsiteX3" fmla="*/ 969818 w 997527"/>
                <a:gd name="connsiteY3" fmla="*/ 471055 h 1288473"/>
                <a:gd name="connsiteX4" fmla="*/ 914400 w 997527"/>
                <a:gd name="connsiteY4" fmla="*/ 512618 h 1288473"/>
                <a:gd name="connsiteX5" fmla="*/ 845127 w 997527"/>
                <a:gd name="connsiteY5" fmla="*/ 637309 h 1288473"/>
                <a:gd name="connsiteX6" fmla="*/ 817418 w 997527"/>
                <a:gd name="connsiteY6" fmla="*/ 706582 h 1288473"/>
                <a:gd name="connsiteX7" fmla="*/ 789709 w 997527"/>
                <a:gd name="connsiteY7" fmla="*/ 748146 h 1288473"/>
                <a:gd name="connsiteX8" fmla="*/ 665018 w 997527"/>
                <a:gd name="connsiteY8" fmla="*/ 983673 h 1288473"/>
                <a:gd name="connsiteX9" fmla="*/ 568036 w 997527"/>
                <a:gd name="connsiteY9" fmla="*/ 1233055 h 1288473"/>
                <a:gd name="connsiteX10" fmla="*/ 540327 w 997527"/>
                <a:gd name="connsiteY10" fmla="*/ 1288473 h 1288473"/>
                <a:gd name="connsiteX11" fmla="*/ 166255 w 997527"/>
                <a:gd name="connsiteY11" fmla="*/ 1052946 h 1288473"/>
                <a:gd name="connsiteX12" fmla="*/ 83127 w 997527"/>
                <a:gd name="connsiteY12" fmla="*/ 942109 h 1288473"/>
                <a:gd name="connsiteX13" fmla="*/ 69273 w 997527"/>
                <a:gd name="connsiteY13" fmla="*/ 886691 h 1288473"/>
                <a:gd name="connsiteX14" fmla="*/ 41564 w 997527"/>
                <a:gd name="connsiteY14" fmla="*/ 845128 h 1288473"/>
                <a:gd name="connsiteX15" fmla="*/ 27709 w 997527"/>
                <a:gd name="connsiteY15" fmla="*/ 775855 h 1288473"/>
                <a:gd name="connsiteX16" fmla="*/ 0 w 997527"/>
                <a:gd name="connsiteY16" fmla="*/ 734291 h 1288473"/>
                <a:gd name="connsiteX17" fmla="*/ 0 w 997527"/>
                <a:gd name="connsiteY17" fmla="*/ 734291 h 1288473"/>
                <a:gd name="connsiteX18" fmla="*/ 13855 w 997527"/>
                <a:gd name="connsiteY18" fmla="*/ 554182 h 1288473"/>
                <a:gd name="connsiteX19" fmla="*/ 110836 w 997527"/>
                <a:gd name="connsiteY19" fmla="*/ 290946 h 1288473"/>
                <a:gd name="connsiteX20" fmla="*/ 207818 w 997527"/>
                <a:gd name="connsiteY20" fmla="*/ 152400 h 1288473"/>
                <a:gd name="connsiteX21" fmla="*/ 374073 w 997527"/>
                <a:gd name="connsiteY21" fmla="*/ 110837 h 1288473"/>
                <a:gd name="connsiteX22" fmla="*/ 249382 w 997527"/>
                <a:gd name="connsiteY22" fmla="*/ 110837 h 128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7527" h="1288473">
                  <a:moveTo>
                    <a:pt x="249382" y="110837"/>
                  </a:moveTo>
                  <a:lnTo>
                    <a:pt x="775855" y="0"/>
                  </a:lnTo>
                  <a:lnTo>
                    <a:pt x="997527" y="360218"/>
                  </a:lnTo>
                  <a:lnTo>
                    <a:pt x="969818" y="471055"/>
                  </a:lnTo>
                  <a:lnTo>
                    <a:pt x="914400" y="512618"/>
                  </a:lnTo>
                  <a:cubicBezTo>
                    <a:pt x="891309" y="554182"/>
                    <a:pt x="866391" y="594782"/>
                    <a:pt x="845127" y="637309"/>
                  </a:cubicBezTo>
                  <a:cubicBezTo>
                    <a:pt x="834005" y="659553"/>
                    <a:pt x="828540" y="684338"/>
                    <a:pt x="817418" y="706582"/>
                  </a:cubicBezTo>
                  <a:cubicBezTo>
                    <a:pt x="809971" y="721475"/>
                    <a:pt x="789709" y="748146"/>
                    <a:pt x="789709" y="748146"/>
                  </a:cubicBezTo>
                  <a:lnTo>
                    <a:pt x="665018" y="983673"/>
                  </a:lnTo>
                  <a:cubicBezTo>
                    <a:pt x="632691" y="1066800"/>
                    <a:pt x="599788" y="1149706"/>
                    <a:pt x="568036" y="1233055"/>
                  </a:cubicBezTo>
                  <a:cubicBezTo>
                    <a:pt x="548442" y="1284489"/>
                    <a:pt x="566152" y="1262648"/>
                    <a:pt x="540327" y="1288473"/>
                  </a:cubicBezTo>
                  <a:lnTo>
                    <a:pt x="166255" y="1052946"/>
                  </a:lnTo>
                  <a:cubicBezTo>
                    <a:pt x="138546" y="1016000"/>
                    <a:pt x="106397" y="982000"/>
                    <a:pt x="83127" y="942109"/>
                  </a:cubicBezTo>
                  <a:cubicBezTo>
                    <a:pt x="73533" y="925662"/>
                    <a:pt x="76774" y="904193"/>
                    <a:pt x="69273" y="886691"/>
                  </a:cubicBezTo>
                  <a:cubicBezTo>
                    <a:pt x="62714" y="871386"/>
                    <a:pt x="50800" y="858982"/>
                    <a:pt x="41564" y="845128"/>
                  </a:cubicBezTo>
                  <a:cubicBezTo>
                    <a:pt x="36946" y="822037"/>
                    <a:pt x="35977" y="797904"/>
                    <a:pt x="27709" y="775855"/>
                  </a:cubicBezTo>
                  <a:cubicBezTo>
                    <a:pt x="21862" y="760264"/>
                    <a:pt x="0" y="734291"/>
                    <a:pt x="0" y="734291"/>
                  </a:cubicBezTo>
                  <a:lnTo>
                    <a:pt x="0" y="734291"/>
                  </a:lnTo>
                  <a:lnTo>
                    <a:pt x="13855" y="554182"/>
                  </a:lnTo>
                  <a:lnTo>
                    <a:pt x="110836" y="290946"/>
                  </a:lnTo>
                  <a:lnTo>
                    <a:pt x="207818" y="152400"/>
                  </a:lnTo>
                  <a:lnTo>
                    <a:pt x="374073" y="110837"/>
                  </a:lnTo>
                  <a:lnTo>
                    <a:pt x="249382" y="11083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1011514" y="6227763"/>
              <a:ext cx="179853" cy="32543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685664" y="4876800"/>
              <a:ext cx="837900" cy="831850"/>
            </a:xfrm>
            <a:custGeom>
              <a:avLst/>
              <a:gdLst>
                <a:gd name="connsiteX0" fmla="*/ 249382 w 997527"/>
                <a:gd name="connsiteY0" fmla="*/ 110837 h 1288473"/>
                <a:gd name="connsiteX1" fmla="*/ 775855 w 997527"/>
                <a:gd name="connsiteY1" fmla="*/ 0 h 1288473"/>
                <a:gd name="connsiteX2" fmla="*/ 997527 w 997527"/>
                <a:gd name="connsiteY2" fmla="*/ 360218 h 1288473"/>
                <a:gd name="connsiteX3" fmla="*/ 969818 w 997527"/>
                <a:gd name="connsiteY3" fmla="*/ 471055 h 1288473"/>
                <a:gd name="connsiteX4" fmla="*/ 914400 w 997527"/>
                <a:gd name="connsiteY4" fmla="*/ 512618 h 1288473"/>
                <a:gd name="connsiteX5" fmla="*/ 845127 w 997527"/>
                <a:gd name="connsiteY5" fmla="*/ 637309 h 1288473"/>
                <a:gd name="connsiteX6" fmla="*/ 817418 w 997527"/>
                <a:gd name="connsiteY6" fmla="*/ 706582 h 1288473"/>
                <a:gd name="connsiteX7" fmla="*/ 789709 w 997527"/>
                <a:gd name="connsiteY7" fmla="*/ 748146 h 1288473"/>
                <a:gd name="connsiteX8" fmla="*/ 665018 w 997527"/>
                <a:gd name="connsiteY8" fmla="*/ 983673 h 1288473"/>
                <a:gd name="connsiteX9" fmla="*/ 568036 w 997527"/>
                <a:gd name="connsiteY9" fmla="*/ 1233055 h 1288473"/>
                <a:gd name="connsiteX10" fmla="*/ 540327 w 997527"/>
                <a:gd name="connsiteY10" fmla="*/ 1288473 h 1288473"/>
                <a:gd name="connsiteX11" fmla="*/ 166255 w 997527"/>
                <a:gd name="connsiteY11" fmla="*/ 1052946 h 1288473"/>
                <a:gd name="connsiteX12" fmla="*/ 83127 w 997527"/>
                <a:gd name="connsiteY12" fmla="*/ 942109 h 1288473"/>
                <a:gd name="connsiteX13" fmla="*/ 69273 w 997527"/>
                <a:gd name="connsiteY13" fmla="*/ 886691 h 1288473"/>
                <a:gd name="connsiteX14" fmla="*/ 41564 w 997527"/>
                <a:gd name="connsiteY14" fmla="*/ 845128 h 1288473"/>
                <a:gd name="connsiteX15" fmla="*/ 27709 w 997527"/>
                <a:gd name="connsiteY15" fmla="*/ 775855 h 1288473"/>
                <a:gd name="connsiteX16" fmla="*/ 0 w 997527"/>
                <a:gd name="connsiteY16" fmla="*/ 734291 h 1288473"/>
                <a:gd name="connsiteX17" fmla="*/ 0 w 997527"/>
                <a:gd name="connsiteY17" fmla="*/ 734291 h 1288473"/>
                <a:gd name="connsiteX18" fmla="*/ 13855 w 997527"/>
                <a:gd name="connsiteY18" fmla="*/ 554182 h 1288473"/>
                <a:gd name="connsiteX19" fmla="*/ 110836 w 997527"/>
                <a:gd name="connsiteY19" fmla="*/ 290946 h 1288473"/>
                <a:gd name="connsiteX20" fmla="*/ 207818 w 997527"/>
                <a:gd name="connsiteY20" fmla="*/ 152400 h 1288473"/>
                <a:gd name="connsiteX21" fmla="*/ 374073 w 997527"/>
                <a:gd name="connsiteY21" fmla="*/ 110837 h 1288473"/>
                <a:gd name="connsiteX22" fmla="*/ 249382 w 997527"/>
                <a:gd name="connsiteY22" fmla="*/ 110837 h 128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7527" h="1288473">
                  <a:moveTo>
                    <a:pt x="249382" y="110837"/>
                  </a:moveTo>
                  <a:lnTo>
                    <a:pt x="775855" y="0"/>
                  </a:lnTo>
                  <a:lnTo>
                    <a:pt x="997527" y="360218"/>
                  </a:lnTo>
                  <a:lnTo>
                    <a:pt x="969818" y="471055"/>
                  </a:lnTo>
                  <a:lnTo>
                    <a:pt x="914400" y="512618"/>
                  </a:lnTo>
                  <a:cubicBezTo>
                    <a:pt x="891309" y="554182"/>
                    <a:pt x="866391" y="594782"/>
                    <a:pt x="845127" y="637309"/>
                  </a:cubicBezTo>
                  <a:cubicBezTo>
                    <a:pt x="834005" y="659553"/>
                    <a:pt x="828540" y="684338"/>
                    <a:pt x="817418" y="706582"/>
                  </a:cubicBezTo>
                  <a:cubicBezTo>
                    <a:pt x="809971" y="721475"/>
                    <a:pt x="789709" y="748146"/>
                    <a:pt x="789709" y="748146"/>
                  </a:cubicBezTo>
                  <a:lnTo>
                    <a:pt x="665018" y="983673"/>
                  </a:lnTo>
                  <a:cubicBezTo>
                    <a:pt x="632691" y="1066800"/>
                    <a:pt x="599788" y="1149706"/>
                    <a:pt x="568036" y="1233055"/>
                  </a:cubicBezTo>
                  <a:cubicBezTo>
                    <a:pt x="548442" y="1284489"/>
                    <a:pt x="566152" y="1262648"/>
                    <a:pt x="540327" y="1288473"/>
                  </a:cubicBezTo>
                  <a:lnTo>
                    <a:pt x="166255" y="1052946"/>
                  </a:lnTo>
                  <a:cubicBezTo>
                    <a:pt x="138546" y="1016000"/>
                    <a:pt x="106397" y="982000"/>
                    <a:pt x="83127" y="942109"/>
                  </a:cubicBezTo>
                  <a:cubicBezTo>
                    <a:pt x="73533" y="925662"/>
                    <a:pt x="76774" y="904193"/>
                    <a:pt x="69273" y="886691"/>
                  </a:cubicBezTo>
                  <a:cubicBezTo>
                    <a:pt x="62714" y="871386"/>
                    <a:pt x="50800" y="858982"/>
                    <a:pt x="41564" y="845128"/>
                  </a:cubicBezTo>
                  <a:cubicBezTo>
                    <a:pt x="36946" y="822037"/>
                    <a:pt x="35977" y="797904"/>
                    <a:pt x="27709" y="775855"/>
                  </a:cubicBezTo>
                  <a:cubicBezTo>
                    <a:pt x="21862" y="760264"/>
                    <a:pt x="0" y="734291"/>
                    <a:pt x="0" y="734291"/>
                  </a:cubicBezTo>
                  <a:lnTo>
                    <a:pt x="0" y="734291"/>
                  </a:lnTo>
                  <a:lnTo>
                    <a:pt x="13855" y="554182"/>
                  </a:lnTo>
                  <a:lnTo>
                    <a:pt x="110836" y="290946"/>
                  </a:lnTo>
                  <a:lnTo>
                    <a:pt x="207818" y="152400"/>
                  </a:lnTo>
                  <a:lnTo>
                    <a:pt x="374073" y="110837"/>
                  </a:lnTo>
                  <a:lnTo>
                    <a:pt x="249382" y="11083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935341" y="5154613"/>
              <a:ext cx="179853" cy="32543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304800" y="5568950"/>
              <a:ext cx="837900" cy="831850"/>
            </a:xfrm>
            <a:custGeom>
              <a:avLst/>
              <a:gdLst>
                <a:gd name="connsiteX0" fmla="*/ 249382 w 997527"/>
                <a:gd name="connsiteY0" fmla="*/ 110837 h 1288473"/>
                <a:gd name="connsiteX1" fmla="*/ 775855 w 997527"/>
                <a:gd name="connsiteY1" fmla="*/ 0 h 1288473"/>
                <a:gd name="connsiteX2" fmla="*/ 997527 w 997527"/>
                <a:gd name="connsiteY2" fmla="*/ 360218 h 1288473"/>
                <a:gd name="connsiteX3" fmla="*/ 969818 w 997527"/>
                <a:gd name="connsiteY3" fmla="*/ 471055 h 1288473"/>
                <a:gd name="connsiteX4" fmla="*/ 914400 w 997527"/>
                <a:gd name="connsiteY4" fmla="*/ 512618 h 1288473"/>
                <a:gd name="connsiteX5" fmla="*/ 845127 w 997527"/>
                <a:gd name="connsiteY5" fmla="*/ 637309 h 1288473"/>
                <a:gd name="connsiteX6" fmla="*/ 817418 w 997527"/>
                <a:gd name="connsiteY6" fmla="*/ 706582 h 1288473"/>
                <a:gd name="connsiteX7" fmla="*/ 789709 w 997527"/>
                <a:gd name="connsiteY7" fmla="*/ 748146 h 1288473"/>
                <a:gd name="connsiteX8" fmla="*/ 665018 w 997527"/>
                <a:gd name="connsiteY8" fmla="*/ 983673 h 1288473"/>
                <a:gd name="connsiteX9" fmla="*/ 568036 w 997527"/>
                <a:gd name="connsiteY9" fmla="*/ 1233055 h 1288473"/>
                <a:gd name="connsiteX10" fmla="*/ 540327 w 997527"/>
                <a:gd name="connsiteY10" fmla="*/ 1288473 h 1288473"/>
                <a:gd name="connsiteX11" fmla="*/ 166255 w 997527"/>
                <a:gd name="connsiteY11" fmla="*/ 1052946 h 1288473"/>
                <a:gd name="connsiteX12" fmla="*/ 83127 w 997527"/>
                <a:gd name="connsiteY12" fmla="*/ 942109 h 1288473"/>
                <a:gd name="connsiteX13" fmla="*/ 69273 w 997527"/>
                <a:gd name="connsiteY13" fmla="*/ 886691 h 1288473"/>
                <a:gd name="connsiteX14" fmla="*/ 41564 w 997527"/>
                <a:gd name="connsiteY14" fmla="*/ 845128 h 1288473"/>
                <a:gd name="connsiteX15" fmla="*/ 27709 w 997527"/>
                <a:gd name="connsiteY15" fmla="*/ 775855 h 1288473"/>
                <a:gd name="connsiteX16" fmla="*/ 0 w 997527"/>
                <a:gd name="connsiteY16" fmla="*/ 734291 h 1288473"/>
                <a:gd name="connsiteX17" fmla="*/ 0 w 997527"/>
                <a:gd name="connsiteY17" fmla="*/ 734291 h 1288473"/>
                <a:gd name="connsiteX18" fmla="*/ 13855 w 997527"/>
                <a:gd name="connsiteY18" fmla="*/ 554182 h 1288473"/>
                <a:gd name="connsiteX19" fmla="*/ 110836 w 997527"/>
                <a:gd name="connsiteY19" fmla="*/ 290946 h 1288473"/>
                <a:gd name="connsiteX20" fmla="*/ 207818 w 997527"/>
                <a:gd name="connsiteY20" fmla="*/ 152400 h 1288473"/>
                <a:gd name="connsiteX21" fmla="*/ 374073 w 997527"/>
                <a:gd name="connsiteY21" fmla="*/ 110837 h 1288473"/>
                <a:gd name="connsiteX22" fmla="*/ 249382 w 997527"/>
                <a:gd name="connsiteY22" fmla="*/ 110837 h 128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7527" h="1288473">
                  <a:moveTo>
                    <a:pt x="249382" y="110837"/>
                  </a:moveTo>
                  <a:lnTo>
                    <a:pt x="775855" y="0"/>
                  </a:lnTo>
                  <a:lnTo>
                    <a:pt x="997527" y="360218"/>
                  </a:lnTo>
                  <a:lnTo>
                    <a:pt x="969818" y="471055"/>
                  </a:lnTo>
                  <a:lnTo>
                    <a:pt x="914400" y="512618"/>
                  </a:lnTo>
                  <a:cubicBezTo>
                    <a:pt x="891309" y="554182"/>
                    <a:pt x="866391" y="594782"/>
                    <a:pt x="845127" y="637309"/>
                  </a:cubicBezTo>
                  <a:cubicBezTo>
                    <a:pt x="834005" y="659553"/>
                    <a:pt x="828540" y="684338"/>
                    <a:pt x="817418" y="706582"/>
                  </a:cubicBezTo>
                  <a:cubicBezTo>
                    <a:pt x="809971" y="721475"/>
                    <a:pt x="789709" y="748146"/>
                    <a:pt x="789709" y="748146"/>
                  </a:cubicBezTo>
                  <a:lnTo>
                    <a:pt x="665018" y="983673"/>
                  </a:lnTo>
                  <a:cubicBezTo>
                    <a:pt x="632691" y="1066800"/>
                    <a:pt x="599788" y="1149706"/>
                    <a:pt x="568036" y="1233055"/>
                  </a:cubicBezTo>
                  <a:cubicBezTo>
                    <a:pt x="548442" y="1284489"/>
                    <a:pt x="566152" y="1262648"/>
                    <a:pt x="540327" y="1288473"/>
                  </a:cubicBezTo>
                  <a:lnTo>
                    <a:pt x="166255" y="1052946"/>
                  </a:lnTo>
                  <a:cubicBezTo>
                    <a:pt x="138546" y="1016000"/>
                    <a:pt x="106397" y="982000"/>
                    <a:pt x="83127" y="942109"/>
                  </a:cubicBezTo>
                  <a:cubicBezTo>
                    <a:pt x="73533" y="925662"/>
                    <a:pt x="76774" y="904193"/>
                    <a:pt x="69273" y="886691"/>
                  </a:cubicBezTo>
                  <a:cubicBezTo>
                    <a:pt x="62714" y="871386"/>
                    <a:pt x="50800" y="858982"/>
                    <a:pt x="41564" y="845128"/>
                  </a:cubicBezTo>
                  <a:cubicBezTo>
                    <a:pt x="36946" y="822037"/>
                    <a:pt x="35977" y="797904"/>
                    <a:pt x="27709" y="775855"/>
                  </a:cubicBezTo>
                  <a:cubicBezTo>
                    <a:pt x="21862" y="760264"/>
                    <a:pt x="0" y="734291"/>
                    <a:pt x="0" y="734291"/>
                  </a:cubicBezTo>
                  <a:lnTo>
                    <a:pt x="0" y="734291"/>
                  </a:lnTo>
                  <a:lnTo>
                    <a:pt x="13855" y="554182"/>
                  </a:lnTo>
                  <a:lnTo>
                    <a:pt x="110836" y="290946"/>
                  </a:lnTo>
                  <a:lnTo>
                    <a:pt x="207818" y="152400"/>
                  </a:lnTo>
                  <a:lnTo>
                    <a:pt x="374073" y="110837"/>
                  </a:lnTo>
                  <a:lnTo>
                    <a:pt x="249382" y="11083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554477" y="5846763"/>
              <a:ext cx="179853" cy="32543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6073588" y="4583668"/>
            <a:ext cx="1408113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prstClr val="black"/>
                </a:solidFill>
                <a:latin typeface="Calibri"/>
                <a:ea typeface="+mn-ea"/>
              </a:rPr>
              <a:t>NOK-G418</a:t>
            </a:r>
            <a:endParaRPr lang="en-US" b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8388" name="TextBox 2"/>
          <p:cNvSpPr txBox="1">
            <a:spLocks noChangeArrowheads="1"/>
          </p:cNvSpPr>
          <p:nvPr/>
        </p:nvSpPr>
        <p:spPr bwMode="auto">
          <a:xfrm>
            <a:off x="2251421" y="4583668"/>
            <a:ext cx="106394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b="1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NOK-EBV</a:t>
            </a:r>
            <a:endParaRPr lang="en-US" altLang="en-US" sz="1800" b="1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63509" name="TextBox 104"/>
          <p:cNvSpPr txBox="1">
            <a:spLocks noChangeArrowheads="1"/>
          </p:cNvSpPr>
          <p:nvPr/>
        </p:nvSpPr>
        <p:spPr bwMode="auto">
          <a:xfrm>
            <a:off x="5867399" y="6400800"/>
            <a:ext cx="2798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dirty="0">
                <a:latin typeface="+mj-lt"/>
              </a:rPr>
              <a:t>DJ </a:t>
            </a:r>
            <a:r>
              <a:rPr lang="en-US" altLang="en-US" sz="1800" dirty="0" err="1">
                <a:latin typeface="+mj-lt"/>
              </a:rPr>
              <a:t>Nawandar</a:t>
            </a:r>
            <a:r>
              <a:rPr lang="en-US" altLang="en-US" sz="1800" dirty="0">
                <a:latin typeface="+mj-lt"/>
              </a:rPr>
              <a:t>, Kenney Lab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81025" y="152400"/>
            <a:ext cx="7953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Normal Oral Keratinocytes (NOKs) as an </a:t>
            </a:r>
            <a:r>
              <a:rPr lang="en-US" sz="3200" i="1" dirty="0" smtClean="0"/>
              <a:t>in vitro</a:t>
            </a:r>
            <a:r>
              <a:rPr lang="en-US" sz="3200" dirty="0" smtClean="0"/>
              <a:t> model to study EBV</a:t>
            </a:r>
            <a:endParaRPr lang="en-US" sz="3200" dirty="0"/>
          </a:p>
        </p:txBody>
      </p:sp>
      <p:grpSp>
        <p:nvGrpSpPr>
          <p:cNvPr id="106" name="Group 171"/>
          <p:cNvGrpSpPr>
            <a:grpSpLocks/>
          </p:cNvGrpSpPr>
          <p:nvPr/>
        </p:nvGrpSpPr>
        <p:grpSpPr bwMode="auto">
          <a:xfrm>
            <a:off x="5249862" y="1905000"/>
            <a:ext cx="2827338" cy="2438400"/>
            <a:chOff x="304800" y="4343400"/>
            <a:chExt cx="3768437" cy="2438400"/>
          </a:xfrm>
        </p:grpSpPr>
        <p:sp>
          <p:nvSpPr>
            <p:cNvPr id="110" name="Oval 109"/>
            <p:cNvSpPr/>
            <p:nvPr/>
          </p:nvSpPr>
          <p:spPr>
            <a:xfrm>
              <a:off x="2056774" y="5354638"/>
              <a:ext cx="181968" cy="3254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1828255" y="5195888"/>
              <a:ext cx="818858" cy="706437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2266250" y="4592638"/>
              <a:ext cx="837900" cy="831850"/>
            </a:xfrm>
            <a:custGeom>
              <a:avLst/>
              <a:gdLst>
                <a:gd name="connsiteX0" fmla="*/ 249382 w 997527"/>
                <a:gd name="connsiteY0" fmla="*/ 110837 h 1288473"/>
                <a:gd name="connsiteX1" fmla="*/ 775855 w 997527"/>
                <a:gd name="connsiteY1" fmla="*/ 0 h 1288473"/>
                <a:gd name="connsiteX2" fmla="*/ 997527 w 997527"/>
                <a:gd name="connsiteY2" fmla="*/ 360218 h 1288473"/>
                <a:gd name="connsiteX3" fmla="*/ 969818 w 997527"/>
                <a:gd name="connsiteY3" fmla="*/ 471055 h 1288473"/>
                <a:gd name="connsiteX4" fmla="*/ 914400 w 997527"/>
                <a:gd name="connsiteY4" fmla="*/ 512618 h 1288473"/>
                <a:gd name="connsiteX5" fmla="*/ 845127 w 997527"/>
                <a:gd name="connsiteY5" fmla="*/ 637309 h 1288473"/>
                <a:gd name="connsiteX6" fmla="*/ 817418 w 997527"/>
                <a:gd name="connsiteY6" fmla="*/ 706582 h 1288473"/>
                <a:gd name="connsiteX7" fmla="*/ 789709 w 997527"/>
                <a:gd name="connsiteY7" fmla="*/ 748146 h 1288473"/>
                <a:gd name="connsiteX8" fmla="*/ 665018 w 997527"/>
                <a:gd name="connsiteY8" fmla="*/ 983673 h 1288473"/>
                <a:gd name="connsiteX9" fmla="*/ 568036 w 997527"/>
                <a:gd name="connsiteY9" fmla="*/ 1233055 h 1288473"/>
                <a:gd name="connsiteX10" fmla="*/ 540327 w 997527"/>
                <a:gd name="connsiteY10" fmla="*/ 1288473 h 1288473"/>
                <a:gd name="connsiteX11" fmla="*/ 166255 w 997527"/>
                <a:gd name="connsiteY11" fmla="*/ 1052946 h 1288473"/>
                <a:gd name="connsiteX12" fmla="*/ 83127 w 997527"/>
                <a:gd name="connsiteY12" fmla="*/ 942109 h 1288473"/>
                <a:gd name="connsiteX13" fmla="*/ 69273 w 997527"/>
                <a:gd name="connsiteY13" fmla="*/ 886691 h 1288473"/>
                <a:gd name="connsiteX14" fmla="*/ 41564 w 997527"/>
                <a:gd name="connsiteY14" fmla="*/ 845128 h 1288473"/>
                <a:gd name="connsiteX15" fmla="*/ 27709 w 997527"/>
                <a:gd name="connsiteY15" fmla="*/ 775855 h 1288473"/>
                <a:gd name="connsiteX16" fmla="*/ 0 w 997527"/>
                <a:gd name="connsiteY16" fmla="*/ 734291 h 1288473"/>
                <a:gd name="connsiteX17" fmla="*/ 0 w 997527"/>
                <a:gd name="connsiteY17" fmla="*/ 734291 h 1288473"/>
                <a:gd name="connsiteX18" fmla="*/ 13855 w 997527"/>
                <a:gd name="connsiteY18" fmla="*/ 554182 h 1288473"/>
                <a:gd name="connsiteX19" fmla="*/ 110836 w 997527"/>
                <a:gd name="connsiteY19" fmla="*/ 290946 h 1288473"/>
                <a:gd name="connsiteX20" fmla="*/ 207818 w 997527"/>
                <a:gd name="connsiteY20" fmla="*/ 152400 h 1288473"/>
                <a:gd name="connsiteX21" fmla="*/ 374073 w 997527"/>
                <a:gd name="connsiteY21" fmla="*/ 110837 h 1288473"/>
                <a:gd name="connsiteX22" fmla="*/ 249382 w 997527"/>
                <a:gd name="connsiteY22" fmla="*/ 110837 h 128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7527" h="1288473">
                  <a:moveTo>
                    <a:pt x="249382" y="110837"/>
                  </a:moveTo>
                  <a:lnTo>
                    <a:pt x="775855" y="0"/>
                  </a:lnTo>
                  <a:lnTo>
                    <a:pt x="997527" y="360218"/>
                  </a:lnTo>
                  <a:lnTo>
                    <a:pt x="969818" y="471055"/>
                  </a:lnTo>
                  <a:lnTo>
                    <a:pt x="914400" y="512618"/>
                  </a:lnTo>
                  <a:cubicBezTo>
                    <a:pt x="891309" y="554182"/>
                    <a:pt x="866391" y="594782"/>
                    <a:pt x="845127" y="637309"/>
                  </a:cubicBezTo>
                  <a:cubicBezTo>
                    <a:pt x="834005" y="659553"/>
                    <a:pt x="828540" y="684338"/>
                    <a:pt x="817418" y="706582"/>
                  </a:cubicBezTo>
                  <a:cubicBezTo>
                    <a:pt x="809971" y="721475"/>
                    <a:pt x="789709" y="748146"/>
                    <a:pt x="789709" y="748146"/>
                  </a:cubicBezTo>
                  <a:lnTo>
                    <a:pt x="665018" y="983673"/>
                  </a:lnTo>
                  <a:cubicBezTo>
                    <a:pt x="632691" y="1066800"/>
                    <a:pt x="599788" y="1149706"/>
                    <a:pt x="568036" y="1233055"/>
                  </a:cubicBezTo>
                  <a:cubicBezTo>
                    <a:pt x="548442" y="1284489"/>
                    <a:pt x="566152" y="1262648"/>
                    <a:pt x="540327" y="1288473"/>
                  </a:cubicBezTo>
                  <a:lnTo>
                    <a:pt x="166255" y="1052946"/>
                  </a:lnTo>
                  <a:cubicBezTo>
                    <a:pt x="138546" y="1016000"/>
                    <a:pt x="106397" y="982000"/>
                    <a:pt x="83127" y="942109"/>
                  </a:cubicBezTo>
                  <a:cubicBezTo>
                    <a:pt x="73533" y="925662"/>
                    <a:pt x="76774" y="904193"/>
                    <a:pt x="69273" y="886691"/>
                  </a:cubicBezTo>
                  <a:cubicBezTo>
                    <a:pt x="62714" y="871386"/>
                    <a:pt x="50800" y="858982"/>
                    <a:pt x="41564" y="845128"/>
                  </a:cubicBezTo>
                  <a:cubicBezTo>
                    <a:pt x="36946" y="822037"/>
                    <a:pt x="35977" y="797904"/>
                    <a:pt x="27709" y="775855"/>
                  </a:cubicBezTo>
                  <a:cubicBezTo>
                    <a:pt x="21862" y="760264"/>
                    <a:pt x="0" y="734291"/>
                    <a:pt x="0" y="734291"/>
                  </a:cubicBezTo>
                  <a:lnTo>
                    <a:pt x="0" y="734291"/>
                  </a:lnTo>
                  <a:lnTo>
                    <a:pt x="13855" y="554182"/>
                  </a:lnTo>
                  <a:lnTo>
                    <a:pt x="110836" y="290946"/>
                  </a:lnTo>
                  <a:lnTo>
                    <a:pt x="207818" y="152400"/>
                  </a:lnTo>
                  <a:lnTo>
                    <a:pt x="374073" y="110837"/>
                  </a:lnTo>
                  <a:lnTo>
                    <a:pt x="249382" y="11083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2695779" y="5222875"/>
              <a:ext cx="816741" cy="706438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256496" y="4870450"/>
              <a:ext cx="816741" cy="706438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2285292" y="5729288"/>
              <a:ext cx="818858" cy="706437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2513810" y="4870450"/>
              <a:ext cx="181968" cy="325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2564592" y="5888038"/>
              <a:ext cx="177736" cy="3254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945456" y="5430838"/>
              <a:ext cx="177736" cy="3254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3554838" y="5049838"/>
              <a:ext cx="177736" cy="3254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1544723" y="5881688"/>
              <a:ext cx="816741" cy="706437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1821908" y="6040438"/>
              <a:ext cx="179852" cy="3254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1392378" y="4668838"/>
              <a:ext cx="816741" cy="706437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620896" y="4827588"/>
              <a:ext cx="179853" cy="3270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2970847" y="4343400"/>
              <a:ext cx="818858" cy="706438"/>
            </a:xfrm>
            <a:custGeom>
              <a:avLst/>
              <a:gdLst>
                <a:gd name="connsiteX0" fmla="*/ 96982 w 817418"/>
                <a:gd name="connsiteY0" fmla="*/ 69273 h 706582"/>
                <a:gd name="connsiteX1" fmla="*/ 457200 w 817418"/>
                <a:gd name="connsiteY1" fmla="*/ 0 h 706582"/>
                <a:gd name="connsiteX2" fmla="*/ 526473 w 817418"/>
                <a:gd name="connsiteY2" fmla="*/ 96982 h 706582"/>
                <a:gd name="connsiteX3" fmla="*/ 623454 w 817418"/>
                <a:gd name="connsiteY3" fmla="*/ 207819 h 706582"/>
                <a:gd name="connsiteX4" fmla="*/ 651164 w 817418"/>
                <a:gd name="connsiteY4" fmla="*/ 249382 h 706582"/>
                <a:gd name="connsiteX5" fmla="*/ 720436 w 817418"/>
                <a:gd name="connsiteY5" fmla="*/ 304800 h 706582"/>
                <a:gd name="connsiteX6" fmla="*/ 748145 w 817418"/>
                <a:gd name="connsiteY6" fmla="*/ 332510 h 706582"/>
                <a:gd name="connsiteX7" fmla="*/ 775854 w 817418"/>
                <a:gd name="connsiteY7" fmla="*/ 360219 h 706582"/>
                <a:gd name="connsiteX8" fmla="*/ 817418 w 817418"/>
                <a:gd name="connsiteY8" fmla="*/ 387928 h 706582"/>
                <a:gd name="connsiteX9" fmla="*/ 817418 w 817418"/>
                <a:gd name="connsiteY9" fmla="*/ 498764 h 706582"/>
                <a:gd name="connsiteX10" fmla="*/ 678873 w 817418"/>
                <a:gd name="connsiteY10" fmla="*/ 540328 h 706582"/>
                <a:gd name="connsiteX11" fmla="*/ 623454 w 817418"/>
                <a:gd name="connsiteY11" fmla="*/ 554182 h 706582"/>
                <a:gd name="connsiteX12" fmla="*/ 457200 w 817418"/>
                <a:gd name="connsiteY12" fmla="*/ 595746 h 706582"/>
                <a:gd name="connsiteX13" fmla="*/ 332509 w 817418"/>
                <a:gd name="connsiteY13" fmla="*/ 651164 h 706582"/>
                <a:gd name="connsiteX14" fmla="*/ 290945 w 817418"/>
                <a:gd name="connsiteY14" fmla="*/ 678873 h 706582"/>
                <a:gd name="connsiteX15" fmla="*/ 207818 w 817418"/>
                <a:gd name="connsiteY15" fmla="*/ 706582 h 706582"/>
                <a:gd name="connsiteX16" fmla="*/ 207818 w 817418"/>
                <a:gd name="connsiteY16" fmla="*/ 706582 h 706582"/>
                <a:gd name="connsiteX17" fmla="*/ 110836 w 817418"/>
                <a:gd name="connsiteY17" fmla="*/ 568037 h 706582"/>
                <a:gd name="connsiteX18" fmla="*/ 55418 w 817418"/>
                <a:gd name="connsiteY18" fmla="*/ 415637 h 706582"/>
                <a:gd name="connsiteX19" fmla="*/ 0 w 817418"/>
                <a:gd name="connsiteY19" fmla="*/ 249382 h 706582"/>
                <a:gd name="connsiteX20" fmla="*/ 96982 w 817418"/>
                <a:gd name="connsiteY20" fmla="*/ 69273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7418" h="706582">
                  <a:moveTo>
                    <a:pt x="96982" y="69273"/>
                  </a:moveTo>
                  <a:lnTo>
                    <a:pt x="457200" y="0"/>
                  </a:lnTo>
                  <a:lnTo>
                    <a:pt x="526473" y="96982"/>
                  </a:lnTo>
                  <a:cubicBezTo>
                    <a:pt x="558800" y="133928"/>
                    <a:pt x="592367" y="169824"/>
                    <a:pt x="623454" y="207819"/>
                  </a:cubicBezTo>
                  <a:cubicBezTo>
                    <a:pt x="633998" y="220706"/>
                    <a:pt x="639390" y="237608"/>
                    <a:pt x="651164" y="249382"/>
                  </a:cubicBezTo>
                  <a:cubicBezTo>
                    <a:pt x="672074" y="270291"/>
                    <a:pt x="697985" y="285556"/>
                    <a:pt x="720436" y="304800"/>
                  </a:cubicBezTo>
                  <a:cubicBezTo>
                    <a:pt x="730354" y="313301"/>
                    <a:pt x="738909" y="323273"/>
                    <a:pt x="748145" y="332510"/>
                  </a:cubicBezTo>
                  <a:lnTo>
                    <a:pt x="775854" y="360219"/>
                  </a:lnTo>
                  <a:lnTo>
                    <a:pt x="817418" y="387928"/>
                  </a:lnTo>
                  <a:lnTo>
                    <a:pt x="817418" y="498764"/>
                  </a:lnTo>
                  <a:lnTo>
                    <a:pt x="678873" y="540328"/>
                  </a:lnTo>
                  <a:cubicBezTo>
                    <a:pt x="660564" y="545559"/>
                    <a:pt x="623454" y="554182"/>
                    <a:pt x="623454" y="554182"/>
                  </a:cubicBezTo>
                  <a:lnTo>
                    <a:pt x="457200" y="595746"/>
                  </a:lnTo>
                  <a:cubicBezTo>
                    <a:pt x="415636" y="614219"/>
                    <a:pt x="373191" y="630823"/>
                    <a:pt x="332509" y="651164"/>
                  </a:cubicBezTo>
                  <a:cubicBezTo>
                    <a:pt x="317616" y="658611"/>
                    <a:pt x="306161" y="672110"/>
                    <a:pt x="290945" y="678873"/>
                  </a:cubicBezTo>
                  <a:cubicBezTo>
                    <a:pt x="264255" y="690735"/>
                    <a:pt x="207818" y="706582"/>
                    <a:pt x="207818" y="706582"/>
                  </a:cubicBezTo>
                  <a:lnTo>
                    <a:pt x="207818" y="706582"/>
                  </a:lnTo>
                  <a:lnTo>
                    <a:pt x="110836" y="568037"/>
                  </a:lnTo>
                  <a:lnTo>
                    <a:pt x="55418" y="415637"/>
                  </a:lnTo>
                  <a:lnTo>
                    <a:pt x="0" y="249382"/>
                  </a:lnTo>
                  <a:lnTo>
                    <a:pt x="96982" y="6927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3269191" y="4522788"/>
              <a:ext cx="179852" cy="3270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1142700" y="5284788"/>
              <a:ext cx="837900" cy="831850"/>
            </a:xfrm>
            <a:custGeom>
              <a:avLst/>
              <a:gdLst>
                <a:gd name="connsiteX0" fmla="*/ 249382 w 997527"/>
                <a:gd name="connsiteY0" fmla="*/ 110837 h 1288473"/>
                <a:gd name="connsiteX1" fmla="*/ 775855 w 997527"/>
                <a:gd name="connsiteY1" fmla="*/ 0 h 1288473"/>
                <a:gd name="connsiteX2" fmla="*/ 997527 w 997527"/>
                <a:gd name="connsiteY2" fmla="*/ 360218 h 1288473"/>
                <a:gd name="connsiteX3" fmla="*/ 969818 w 997527"/>
                <a:gd name="connsiteY3" fmla="*/ 471055 h 1288473"/>
                <a:gd name="connsiteX4" fmla="*/ 914400 w 997527"/>
                <a:gd name="connsiteY4" fmla="*/ 512618 h 1288473"/>
                <a:gd name="connsiteX5" fmla="*/ 845127 w 997527"/>
                <a:gd name="connsiteY5" fmla="*/ 637309 h 1288473"/>
                <a:gd name="connsiteX6" fmla="*/ 817418 w 997527"/>
                <a:gd name="connsiteY6" fmla="*/ 706582 h 1288473"/>
                <a:gd name="connsiteX7" fmla="*/ 789709 w 997527"/>
                <a:gd name="connsiteY7" fmla="*/ 748146 h 1288473"/>
                <a:gd name="connsiteX8" fmla="*/ 665018 w 997527"/>
                <a:gd name="connsiteY8" fmla="*/ 983673 h 1288473"/>
                <a:gd name="connsiteX9" fmla="*/ 568036 w 997527"/>
                <a:gd name="connsiteY9" fmla="*/ 1233055 h 1288473"/>
                <a:gd name="connsiteX10" fmla="*/ 540327 w 997527"/>
                <a:gd name="connsiteY10" fmla="*/ 1288473 h 1288473"/>
                <a:gd name="connsiteX11" fmla="*/ 166255 w 997527"/>
                <a:gd name="connsiteY11" fmla="*/ 1052946 h 1288473"/>
                <a:gd name="connsiteX12" fmla="*/ 83127 w 997527"/>
                <a:gd name="connsiteY12" fmla="*/ 942109 h 1288473"/>
                <a:gd name="connsiteX13" fmla="*/ 69273 w 997527"/>
                <a:gd name="connsiteY13" fmla="*/ 886691 h 1288473"/>
                <a:gd name="connsiteX14" fmla="*/ 41564 w 997527"/>
                <a:gd name="connsiteY14" fmla="*/ 845128 h 1288473"/>
                <a:gd name="connsiteX15" fmla="*/ 27709 w 997527"/>
                <a:gd name="connsiteY15" fmla="*/ 775855 h 1288473"/>
                <a:gd name="connsiteX16" fmla="*/ 0 w 997527"/>
                <a:gd name="connsiteY16" fmla="*/ 734291 h 1288473"/>
                <a:gd name="connsiteX17" fmla="*/ 0 w 997527"/>
                <a:gd name="connsiteY17" fmla="*/ 734291 h 1288473"/>
                <a:gd name="connsiteX18" fmla="*/ 13855 w 997527"/>
                <a:gd name="connsiteY18" fmla="*/ 554182 h 1288473"/>
                <a:gd name="connsiteX19" fmla="*/ 110836 w 997527"/>
                <a:gd name="connsiteY19" fmla="*/ 290946 h 1288473"/>
                <a:gd name="connsiteX20" fmla="*/ 207818 w 997527"/>
                <a:gd name="connsiteY20" fmla="*/ 152400 h 1288473"/>
                <a:gd name="connsiteX21" fmla="*/ 374073 w 997527"/>
                <a:gd name="connsiteY21" fmla="*/ 110837 h 1288473"/>
                <a:gd name="connsiteX22" fmla="*/ 249382 w 997527"/>
                <a:gd name="connsiteY22" fmla="*/ 110837 h 128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7527" h="1288473">
                  <a:moveTo>
                    <a:pt x="249382" y="110837"/>
                  </a:moveTo>
                  <a:lnTo>
                    <a:pt x="775855" y="0"/>
                  </a:lnTo>
                  <a:lnTo>
                    <a:pt x="997527" y="360218"/>
                  </a:lnTo>
                  <a:lnTo>
                    <a:pt x="969818" y="471055"/>
                  </a:lnTo>
                  <a:lnTo>
                    <a:pt x="914400" y="512618"/>
                  </a:lnTo>
                  <a:cubicBezTo>
                    <a:pt x="891309" y="554182"/>
                    <a:pt x="866391" y="594782"/>
                    <a:pt x="845127" y="637309"/>
                  </a:cubicBezTo>
                  <a:cubicBezTo>
                    <a:pt x="834005" y="659553"/>
                    <a:pt x="828540" y="684338"/>
                    <a:pt x="817418" y="706582"/>
                  </a:cubicBezTo>
                  <a:cubicBezTo>
                    <a:pt x="809971" y="721475"/>
                    <a:pt x="789709" y="748146"/>
                    <a:pt x="789709" y="748146"/>
                  </a:cubicBezTo>
                  <a:lnTo>
                    <a:pt x="665018" y="983673"/>
                  </a:lnTo>
                  <a:cubicBezTo>
                    <a:pt x="632691" y="1066800"/>
                    <a:pt x="599788" y="1149706"/>
                    <a:pt x="568036" y="1233055"/>
                  </a:cubicBezTo>
                  <a:cubicBezTo>
                    <a:pt x="548442" y="1284489"/>
                    <a:pt x="566152" y="1262648"/>
                    <a:pt x="540327" y="1288473"/>
                  </a:cubicBezTo>
                  <a:lnTo>
                    <a:pt x="166255" y="1052946"/>
                  </a:lnTo>
                  <a:cubicBezTo>
                    <a:pt x="138546" y="1016000"/>
                    <a:pt x="106397" y="982000"/>
                    <a:pt x="83127" y="942109"/>
                  </a:cubicBezTo>
                  <a:cubicBezTo>
                    <a:pt x="73533" y="925662"/>
                    <a:pt x="76774" y="904193"/>
                    <a:pt x="69273" y="886691"/>
                  </a:cubicBezTo>
                  <a:cubicBezTo>
                    <a:pt x="62714" y="871386"/>
                    <a:pt x="50800" y="858982"/>
                    <a:pt x="41564" y="845128"/>
                  </a:cubicBezTo>
                  <a:cubicBezTo>
                    <a:pt x="36946" y="822037"/>
                    <a:pt x="35977" y="797904"/>
                    <a:pt x="27709" y="775855"/>
                  </a:cubicBezTo>
                  <a:cubicBezTo>
                    <a:pt x="21862" y="760264"/>
                    <a:pt x="0" y="734291"/>
                    <a:pt x="0" y="734291"/>
                  </a:cubicBezTo>
                  <a:lnTo>
                    <a:pt x="0" y="734291"/>
                  </a:lnTo>
                  <a:lnTo>
                    <a:pt x="13855" y="554182"/>
                  </a:lnTo>
                  <a:lnTo>
                    <a:pt x="110836" y="290946"/>
                  </a:lnTo>
                  <a:lnTo>
                    <a:pt x="207818" y="152400"/>
                  </a:lnTo>
                  <a:lnTo>
                    <a:pt x="374073" y="110837"/>
                  </a:lnTo>
                  <a:lnTo>
                    <a:pt x="249382" y="11083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1392378" y="5562600"/>
              <a:ext cx="179853" cy="325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61837" y="5949950"/>
              <a:ext cx="837900" cy="831850"/>
            </a:xfrm>
            <a:custGeom>
              <a:avLst/>
              <a:gdLst>
                <a:gd name="connsiteX0" fmla="*/ 249382 w 997527"/>
                <a:gd name="connsiteY0" fmla="*/ 110837 h 1288473"/>
                <a:gd name="connsiteX1" fmla="*/ 775855 w 997527"/>
                <a:gd name="connsiteY1" fmla="*/ 0 h 1288473"/>
                <a:gd name="connsiteX2" fmla="*/ 997527 w 997527"/>
                <a:gd name="connsiteY2" fmla="*/ 360218 h 1288473"/>
                <a:gd name="connsiteX3" fmla="*/ 969818 w 997527"/>
                <a:gd name="connsiteY3" fmla="*/ 471055 h 1288473"/>
                <a:gd name="connsiteX4" fmla="*/ 914400 w 997527"/>
                <a:gd name="connsiteY4" fmla="*/ 512618 h 1288473"/>
                <a:gd name="connsiteX5" fmla="*/ 845127 w 997527"/>
                <a:gd name="connsiteY5" fmla="*/ 637309 h 1288473"/>
                <a:gd name="connsiteX6" fmla="*/ 817418 w 997527"/>
                <a:gd name="connsiteY6" fmla="*/ 706582 h 1288473"/>
                <a:gd name="connsiteX7" fmla="*/ 789709 w 997527"/>
                <a:gd name="connsiteY7" fmla="*/ 748146 h 1288473"/>
                <a:gd name="connsiteX8" fmla="*/ 665018 w 997527"/>
                <a:gd name="connsiteY8" fmla="*/ 983673 h 1288473"/>
                <a:gd name="connsiteX9" fmla="*/ 568036 w 997527"/>
                <a:gd name="connsiteY9" fmla="*/ 1233055 h 1288473"/>
                <a:gd name="connsiteX10" fmla="*/ 540327 w 997527"/>
                <a:gd name="connsiteY10" fmla="*/ 1288473 h 1288473"/>
                <a:gd name="connsiteX11" fmla="*/ 166255 w 997527"/>
                <a:gd name="connsiteY11" fmla="*/ 1052946 h 1288473"/>
                <a:gd name="connsiteX12" fmla="*/ 83127 w 997527"/>
                <a:gd name="connsiteY12" fmla="*/ 942109 h 1288473"/>
                <a:gd name="connsiteX13" fmla="*/ 69273 w 997527"/>
                <a:gd name="connsiteY13" fmla="*/ 886691 h 1288473"/>
                <a:gd name="connsiteX14" fmla="*/ 41564 w 997527"/>
                <a:gd name="connsiteY14" fmla="*/ 845128 h 1288473"/>
                <a:gd name="connsiteX15" fmla="*/ 27709 w 997527"/>
                <a:gd name="connsiteY15" fmla="*/ 775855 h 1288473"/>
                <a:gd name="connsiteX16" fmla="*/ 0 w 997527"/>
                <a:gd name="connsiteY16" fmla="*/ 734291 h 1288473"/>
                <a:gd name="connsiteX17" fmla="*/ 0 w 997527"/>
                <a:gd name="connsiteY17" fmla="*/ 734291 h 1288473"/>
                <a:gd name="connsiteX18" fmla="*/ 13855 w 997527"/>
                <a:gd name="connsiteY18" fmla="*/ 554182 h 1288473"/>
                <a:gd name="connsiteX19" fmla="*/ 110836 w 997527"/>
                <a:gd name="connsiteY19" fmla="*/ 290946 h 1288473"/>
                <a:gd name="connsiteX20" fmla="*/ 207818 w 997527"/>
                <a:gd name="connsiteY20" fmla="*/ 152400 h 1288473"/>
                <a:gd name="connsiteX21" fmla="*/ 374073 w 997527"/>
                <a:gd name="connsiteY21" fmla="*/ 110837 h 1288473"/>
                <a:gd name="connsiteX22" fmla="*/ 249382 w 997527"/>
                <a:gd name="connsiteY22" fmla="*/ 110837 h 128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7527" h="1288473">
                  <a:moveTo>
                    <a:pt x="249382" y="110837"/>
                  </a:moveTo>
                  <a:lnTo>
                    <a:pt x="775855" y="0"/>
                  </a:lnTo>
                  <a:lnTo>
                    <a:pt x="997527" y="360218"/>
                  </a:lnTo>
                  <a:lnTo>
                    <a:pt x="969818" y="471055"/>
                  </a:lnTo>
                  <a:lnTo>
                    <a:pt x="914400" y="512618"/>
                  </a:lnTo>
                  <a:cubicBezTo>
                    <a:pt x="891309" y="554182"/>
                    <a:pt x="866391" y="594782"/>
                    <a:pt x="845127" y="637309"/>
                  </a:cubicBezTo>
                  <a:cubicBezTo>
                    <a:pt x="834005" y="659553"/>
                    <a:pt x="828540" y="684338"/>
                    <a:pt x="817418" y="706582"/>
                  </a:cubicBezTo>
                  <a:cubicBezTo>
                    <a:pt x="809971" y="721475"/>
                    <a:pt x="789709" y="748146"/>
                    <a:pt x="789709" y="748146"/>
                  </a:cubicBezTo>
                  <a:lnTo>
                    <a:pt x="665018" y="983673"/>
                  </a:lnTo>
                  <a:cubicBezTo>
                    <a:pt x="632691" y="1066800"/>
                    <a:pt x="599788" y="1149706"/>
                    <a:pt x="568036" y="1233055"/>
                  </a:cubicBezTo>
                  <a:cubicBezTo>
                    <a:pt x="548442" y="1284489"/>
                    <a:pt x="566152" y="1262648"/>
                    <a:pt x="540327" y="1288473"/>
                  </a:cubicBezTo>
                  <a:lnTo>
                    <a:pt x="166255" y="1052946"/>
                  </a:lnTo>
                  <a:cubicBezTo>
                    <a:pt x="138546" y="1016000"/>
                    <a:pt x="106397" y="982000"/>
                    <a:pt x="83127" y="942109"/>
                  </a:cubicBezTo>
                  <a:cubicBezTo>
                    <a:pt x="73533" y="925662"/>
                    <a:pt x="76774" y="904193"/>
                    <a:pt x="69273" y="886691"/>
                  </a:cubicBezTo>
                  <a:cubicBezTo>
                    <a:pt x="62714" y="871386"/>
                    <a:pt x="50800" y="858982"/>
                    <a:pt x="41564" y="845128"/>
                  </a:cubicBezTo>
                  <a:cubicBezTo>
                    <a:pt x="36946" y="822037"/>
                    <a:pt x="35977" y="797904"/>
                    <a:pt x="27709" y="775855"/>
                  </a:cubicBezTo>
                  <a:cubicBezTo>
                    <a:pt x="21862" y="760264"/>
                    <a:pt x="0" y="734291"/>
                    <a:pt x="0" y="734291"/>
                  </a:cubicBezTo>
                  <a:lnTo>
                    <a:pt x="0" y="734291"/>
                  </a:lnTo>
                  <a:lnTo>
                    <a:pt x="13855" y="554182"/>
                  </a:lnTo>
                  <a:lnTo>
                    <a:pt x="110836" y="290946"/>
                  </a:lnTo>
                  <a:lnTo>
                    <a:pt x="207818" y="152400"/>
                  </a:lnTo>
                  <a:lnTo>
                    <a:pt x="374073" y="110837"/>
                  </a:lnTo>
                  <a:lnTo>
                    <a:pt x="249382" y="11083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1011514" y="6227763"/>
              <a:ext cx="179853" cy="3254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85664" y="4876800"/>
              <a:ext cx="837900" cy="831850"/>
            </a:xfrm>
            <a:custGeom>
              <a:avLst/>
              <a:gdLst>
                <a:gd name="connsiteX0" fmla="*/ 249382 w 997527"/>
                <a:gd name="connsiteY0" fmla="*/ 110837 h 1288473"/>
                <a:gd name="connsiteX1" fmla="*/ 775855 w 997527"/>
                <a:gd name="connsiteY1" fmla="*/ 0 h 1288473"/>
                <a:gd name="connsiteX2" fmla="*/ 997527 w 997527"/>
                <a:gd name="connsiteY2" fmla="*/ 360218 h 1288473"/>
                <a:gd name="connsiteX3" fmla="*/ 969818 w 997527"/>
                <a:gd name="connsiteY3" fmla="*/ 471055 h 1288473"/>
                <a:gd name="connsiteX4" fmla="*/ 914400 w 997527"/>
                <a:gd name="connsiteY4" fmla="*/ 512618 h 1288473"/>
                <a:gd name="connsiteX5" fmla="*/ 845127 w 997527"/>
                <a:gd name="connsiteY5" fmla="*/ 637309 h 1288473"/>
                <a:gd name="connsiteX6" fmla="*/ 817418 w 997527"/>
                <a:gd name="connsiteY6" fmla="*/ 706582 h 1288473"/>
                <a:gd name="connsiteX7" fmla="*/ 789709 w 997527"/>
                <a:gd name="connsiteY7" fmla="*/ 748146 h 1288473"/>
                <a:gd name="connsiteX8" fmla="*/ 665018 w 997527"/>
                <a:gd name="connsiteY8" fmla="*/ 983673 h 1288473"/>
                <a:gd name="connsiteX9" fmla="*/ 568036 w 997527"/>
                <a:gd name="connsiteY9" fmla="*/ 1233055 h 1288473"/>
                <a:gd name="connsiteX10" fmla="*/ 540327 w 997527"/>
                <a:gd name="connsiteY10" fmla="*/ 1288473 h 1288473"/>
                <a:gd name="connsiteX11" fmla="*/ 166255 w 997527"/>
                <a:gd name="connsiteY11" fmla="*/ 1052946 h 1288473"/>
                <a:gd name="connsiteX12" fmla="*/ 83127 w 997527"/>
                <a:gd name="connsiteY12" fmla="*/ 942109 h 1288473"/>
                <a:gd name="connsiteX13" fmla="*/ 69273 w 997527"/>
                <a:gd name="connsiteY13" fmla="*/ 886691 h 1288473"/>
                <a:gd name="connsiteX14" fmla="*/ 41564 w 997527"/>
                <a:gd name="connsiteY14" fmla="*/ 845128 h 1288473"/>
                <a:gd name="connsiteX15" fmla="*/ 27709 w 997527"/>
                <a:gd name="connsiteY15" fmla="*/ 775855 h 1288473"/>
                <a:gd name="connsiteX16" fmla="*/ 0 w 997527"/>
                <a:gd name="connsiteY16" fmla="*/ 734291 h 1288473"/>
                <a:gd name="connsiteX17" fmla="*/ 0 w 997527"/>
                <a:gd name="connsiteY17" fmla="*/ 734291 h 1288473"/>
                <a:gd name="connsiteX18" fmla="*/ 13855 w 997527"/>
                <a:gd name="connsiteY18" fmla="*/ 554182 h 1288473"/>
                <a:gd name="connsiteX19" fmla="*/ 110836 w 997527"/>
                <a:gd name="connsiteY19" fmla="*/ 290946 h 1288473"/>
                <a:gd name="connsiteX20" fmla="*/ 207818 w 997527"/>
                <a:gd name="connsiteY20" fmla="*/ 152400 h 1288473"/>
                <a:gd name="connsiteX21" fmla="*/ 374073 w 997527"/>
                <a:gd name="connsiteY21" fmla="*/ 110837 h 1288473"/>
                <a:gd name="connsiteX22" fmla="*/ 249382 w 997527"/>
                <a:gd name="connsiteY22" fmla="*/ 110837 h 128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7527" h="1288473">
                  <a:moveTo>
                    <a:pt x="249382" y="110837"/>
                  </a:moveTo>
                  <a:lnTo>
                    <a:pt x="775855" y="0"/>
                  </a:lnTo>
                  <a:lnTo>
                    <a:pt x="997527" y="360218"/>
                  </a:lnTo>
                  <a:lnTo>
                    <a:pt x="969818" y="471055"/>
                  </a:lnTo>
                  <a:lnTo>
                    <a:pt x="914400" y="512618"/>
                  </a:lnTo>
                  <a:cubicBezTo>
                    <a:pt x="891309" y="554182"/>
                    <a:pt x="866391" y="594782"/>
                    <a:pt x="845127" y="637309"/>
                  </a:cubicBezTo>
                  <a:cubicBezTo>
                    <a:pt x="834005" y="659553"/>
                    <a:pt x="828540" y="684338"/>
                    <a:pt x="817418" y="706582"/>
                  </a:cubicBezTo>
                  <a:cubicBezTo>
                    <a:pt x="809971" y="721475"/>
                    <a:pt x="789709" y="748146"/>
                    <a:pt x="789709" y="748146"/>
                  </a:cubicBezTo>
                  <a:lnTo>
                    <a:pt x="665018" y="983673"/>
                  </a:lnTo>
                  <a:cubicBezTo>
                    <a:pt x="632691" y="1066800"/>
                    <a:pt x="599788" y="1149706"/>
                    <a:pt x="568036" y="1233055"/>
                  </a:cubicBezTo>
                  <a:cubicBezTo>
                    <a:pt x="548442" y="1284489"/>
                    <a:pt x="566152" y="1262648"/>
                    <a:pt x="540327" y="1288473"/>
                  </a:cubicBezTo>
                  <a:lnTo>
                    <a:pt x="166255" y="1052946"/>
                  </a:lnTo>
                  <a:cubicBezTo>
                    <a:pt x="138546" y="1016000"/>
                    <a:pt x="106397" y="982000"/>
                    <a:pt x="83127" y="942109"/>
                  </a:cubicBezTo>
                  <a:cubicBezTo>
                    <a:pt x="73533" y="925662"/>
                    <a:pt x="76774" y="904193"/>
                    <a:pt x="69273" y="886691"/>
                  </a:cubicBezTo>
                  <a:cubicBezTo>
                    <a:pt x="62714" y="871386"/>
                    <a:pt x="50800" y="858982"/>
                    <a:pt x="41564" y="845128"/>
                  </a:cubicBezTo>
                  <a:cubicBezTo>
                    <a:pt x="36946" y="822037"/>
                    <a:pt x="35977" y="797904"/>
                    <a:pt x="27709" y="775855"/>
                  </a:cubicBezTo>
                  <a:cubicBezTo>
                    <a:pt x="21862" y="760264"/>
                    <a:pt x="0" y="734291"/>
                    <a:pt x="0" y="734291"/>
                  </a:cubicBezTo>
                  <a:lnTo>
                    <a:pt x="0" y="734291"/>
                  </a:lnTo>
                  <a:lnTo>
                    <a:pt x="13855" y="554182"/>
                  </a:lnTo>
                  <a:lnTo>
                    <a:pt x="110836" y="290946"/>
                  </a:lnTo>
                  <a:lnTo>
                    <a:pt x="207818" y="152400"/>
                  </a:lnTo>
                  <a:lnTo>
                    <a:pt x="374073" y="110837"/>
                  </a:lnTo>
                  <a:lnTo>
                    <a:pt x="249382" y="11083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935341" y="5154613"/>
              <a:ext cx="179853" cy="3254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304800" y="5568950"/>
              <a:ext cx="837900" cy="831850"/>
            </a:xfrm>
            <a:custGeom>
              <a:avLst/>
              <a:gdLst>
                <a:gd name="connsiteX0" fmla="*/ 249382 w 997527"/>
                <a:gd name="connsiteY0" fmla="*/ 110837 h 1288473"/>
                <a:gd name="connsiteX1" fmla="*/ 775855 w 997527"/>
                <a:gd name="connsiteY1" fmla="*/ 0 h 1288473"/>
                <a:gd name="connsiteX2" fmla="*/ 997527 w 997527"/>
                <a:gd name="connsiteY2" fmla="*/ 360218 h 1288473"/>
                <a:gd name="connsiteX3" fmla="*/ 969818 w 997527"/>
                <a:gd name="connsiteY3" fmla="*/ 471055 h 1288473"/>
                <a:gd name="connsiteX4" fmla="*/ 914400 w 997527"/>
                <a:gd name="connsiteY4" fmla="*/ 512618 h 1288473"/>
                <a:gd name="connsiteX5" fmla="*/ 845127 w 997527"/>
                <a:gd name="connsiteY5" fmla="*/ 637309 h 1288473"/>
                <a:gd name="connsiteX6" fmla="*/ 817418 w 997527"/>
                <a:gd name="connsiteY6" fmla="*/ 706582 h 1288473"/>
                <a:gd name="connsiteX7" fmla="*/ 789709 w 997527"/>
                <a:gd name="connsiteY7" fmla="*/ 748146 h 1288473"/>
                <a:gd name="connsiteX8" fmla="*/ 665018 w 997527"/>
                <a:gd name="connsiteY8" fmla="*/ 983673 h 1288473"/>
                <a:gd name="connsiteX9" fmla="*/ 568036 w 997527"/>
                <a:gd name="connsiteY9" fmla="*/ 1233055 h 1288473"/>
                <a:gd name="connsiteX10" fmla="*/ 540327 w 997527"/>
                <a:gd name="connsiteY10" fmla="*/ 1288473 h 1288473"/>
                <a:gd name="connsiteX11" fmla="*/ 166255 w 997527"/>
                <a:gd name="connsiteY11" fmla="*/ 1052946 h 1288473"/>
                <a:gd name="connsiteX12" fmla="*/ 83127 w 997527"/>
                <a:gd name="connsiteY12" fmla="*/ 942109 h 1288473"/>
                <a:gd name="connsiteX13" fmla="*/ 69273 w 997527"/>
                <a:gd name="connsiteY13" fmla="*/ 886691 h 1288473"/>
                <a:gd name="connsiteX14" fmla="*/ 41564 w 997527"/>
                <a:gd name="connsiteY14" fmla="*/ 845128 h 1288473"/>
                <a:gd name="connsiteX15" fmla="*/ 27709 w 997527"/>
                <a:gd name="connsiteY15" fmla="*/ 775855 h 1288473"/>
                <a:gd name="connsiteX16" fmla="*/ 0 w 997527"/>
                <a:gd name="connsiteY16" fmla="*/ 734291 h 1288473"/>
                <a:gd name="connsiteX17" fmla="*/ 0 w 997527"/>
                <a:gd name="connsiteY17" fmla="*/ 734291 h 1288473"/>
                <a:gd name="connsiteX18" fmla="*/ 13855 w 997527"/>
                <a:gd name="connsiteY18" fmla="*/ 554182 h 1288473"/>
                <a:gd name="connsiteX19" fmla="*/ 110836 w 997527"/>
                <a:gd name="connsiteY19" fmla="*/ 290946 h 1288473"/>
                <a:gd name="connsiteX20" fmla="*/ 207818 w 997527"/>
                <a:gd name="connsiteY20" fmla="*/ 152400 h 1288473"/>
                <a:gd name="connsiteX21" fmla="*/ 374073 w 997527"/>
                <a:gd name="connsiteY21" fmla="*/ 110837 h 1288473"/>
                <a:gd name="connsiteX22" fmla="*/ 249382 w 997527"/>
                <a:gd name="connsiteY22" fmla="*/ 110837 h 128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7527" h="1288473">
                  <a:moveTo>
                    <a:pt x="249382" y="110837"/>
                  </a:moveTo>
                  <a:lnTo>
                    <a:pt x="775855" y="0"/>
                  </a:lnTo>
                  <a:lnTo>
                    <a:pt x="997527" y="360218"/>
                  </a:lnTo>
                  <a:lnTo>
                    <a:pt x="969818" y="471055"/>
                  </a:lnTo>
                  <a:lnTo>
                    <a:pt x="914400" y="512618"/>
                  </a:lnTo>
                  <a:cubicBezTo>
                    <a:pt x="891309" y="554182"/>
                    <a:pt x="866391" y="594782"/>
                    <a:pt x="845127" y="637309"/>
                  </a:cubicBezTo>
                  <a:cubicBezTo>
                    <a:pt x="834005" y="659553"/>
                    <a:pt x="828540" y="684338"/>
                    <a:pt x="817418" y="706582"/>
                  </a:cubicBezTo>
                  <a:cubicBezTo>
                    <a:pt x="809971" y="721475"/>
                    <a:pt x="789709" y="748146"/>
                    <a:pt x="789709" y="748146"/>
                  </a:cubicBezTo>
                  <a:lnTo>
                    <a:pt x="665018" y="983673"/>
                  </a:lnTo>
                  <a:cubicBezTo>
                    <a:pt x="632691" y="1066800"/>
                    <a:pt x="599788" y="1149706"/>
                    <a:pt x="568036" y="1233055"/>
                  </a:cubicBezTo>
                  <a:cubicBezTo>
                    <a:pt x="548442" y="1284489"/>
                    <a:pt x="566152" y="1262648"/>
                    <a:pt x="540327" y="1288473"/>
                  </a:cubicBezTo>
                  <a:lnTo>
                    <a:pt x="166255" y="1052946"/>
                  </a:lnTo>
                  <a:cubicBezTo>
                    <a:pt x="138546" y="1016000"/>
                    <a:pt x="106397" y="982000"/>
                    <a:pt x="83127" y="942109"/>
                  </a:cubicBezTo>
                  <a:cubicBezTo>
                    <a:pt x="73533" y="925662"/>
                    <a:pt x="76774" y="904193"/>
                    <a:pt x="69273" y="886691"/>
                  </a:cubicBezTo>
                  <a:cubicBezTo>
                    <a:pt x="62714" y="871386"/>
                    <a:pt x="50800" y="858982"/>
                    <a:pt x="41564" y="845128"/>
                  </a:cubicBezTo>
                  <a:cubicBezTo>
                    <a:pt x="36946" y="822037"/>
                    <a:pt x="35977" y="797904"/>
                    <a:pt x="27709" y="775855"/>
                  </a:cubicBezTo>
                  <a:cubicBezTo>
                    <a:pt x="21862" y="760264"/>
                    <a:pt x="0" y="734291"/>
                    <a:pt x="0" y="734291"/>
                  </a:cubicBezTo>
                  <a:lnTo>
                    <a:pt x="0" y="734291"/>
                  </a:lnTo>
                  <a:lnTo>
                    <a:pt x="13855" y="554182"/>
                  </a:lnTo>
                  <a:lnTo>
                    <a:pt x="110836" y="290946"/>
                  </a:lnTo>
                  <a:lnTo>
                    <a:pt x="207818" y="152400"/>
                  </a:lnTo>
                  <a:lnTo>
                    <a:pt x="374073" y="110837"/>
                  </a:lnTo>
                  <a:lnTo>
                    <a:pt x="249382" y="11083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554477" y="5846763"/>
              <a:ext cx="179853" cy="3254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48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581025" y="152400"/>
            <a:ext cx="795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NOKs can be induced to differentiate</a:t>
            </a:r>
            <a:endParaRPr lang="en-US" sz="28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42" y="2301481"/>
            <a:ext cx="3209558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57200" y="3363397"/>
            <a:ext cx="2086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Undifferentiated cells seeded on top of collagen layer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9600" y="4410670"/>
            <a:ext cx="2286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Collagen + fibroblasts feed cells and absorb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0555" y="1600200"/>
            <a:ext cx="168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Raft Culture</a:t>
            </a:r>
            <a:endParaRPr lang="en-US" sz="2400" u="sng" dirty="0"/>
          </a:p>
        </p:txBody>
      </p:sp>
      <p:pic>
        <p:nvPicPr>
          <p:cNvPr id="28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444" y="2687747"/>
            <a:ext cx="2749429" cy="203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444" y="4796134"/>
            <a:ext cx="2749430" cy="183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Arrow Connector 29"/>
          <p:cNvCxnSpPr/>
          <p:nvPr/>
        </p:nvCxnSpPr>
        <p:spPr bwMode="auto">
          <a:xfrm flipV="1">
            <a:off x="6831105" y="5357026"/>
            <a:ext cx="179295" cy="1293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 flipV="1">
            <a:off x="7975182" y="5791200"/>
            <a:ext cx="178218" cy="1088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04"/>
          <p:cNvSpPr txBox="1">
            <a:spLocks noChangeArrowheads="1"/>
          </p:cNvSpPr>
          <p:nvPr/>
        </p:nvSpPr>
        <p:spPr bwMode="auto">
          <a:xfrm>
            <a:off x="7861261" y="4719935"/>
            <a:ext cx="6032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26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110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2pPr>
            <a:lvl3pPr marL="4505325" indent="-900113" eaLnBrk="0" hangingPunct="0">
              <a:spcBef>
                <a:spcPct val="20000"/>
              </a:spcBef>
              <a:buFont typeface="Arial" charset="0"/>
              <a:buChar char="•"/>
              <a:defRPr sz="95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3pPr>
            <a:lvl4pPr marL="6308725" indent="-900113" eaLnBrk="0" hangingPunct="0">
              <a:spcBef>
                <a:spcPct val="20000"/>
              </a:spcBef>
              <a:buFont typeface="Arial" charset="0"/>
              <a:buChar char="–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4pPr>
            <a:lvl5pPr marL="8110538" indent="-900113" eaLnBrk="0" hangingPunct="0">
              <a:spcBef>
                <a:spcPct val="20000"/>
              </a:spcBef>
              <a:buFont typeface="Arial" charset="0"/>
              <a:buChar char="»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5pPr>
            <a:lvl6pPr marL="8567738" indent="-900113" defTabSz="36036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6pPr>
            <a:lvl7pPr marL="9024938" indent="-900113" defTabSz="36036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7pPr>
            <a:lvl8pPr marL="9482138" indent="-900113" defTabSz="36036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8pPr>
            <a:lvl9pPr marL="9939338" indent="-900113" defTabSz="36036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err="1"/>
              <a:t>Zta</a:t>
            </a:r>
            <a:endParaRPr lang="en-US" altLang="en-US" sz="2400" b="1" dirty="0"/>
          </a:p>
        </p:txBody>
      </p:sp>
      <p:sp>
        <p:nvSpPr>
          <p:cNvPr id="41" name="TextBox 104"/>
          <p:cNvSpPr txBox="1">
            <a:spLocks noChangeArrowheads="1"/>
          </p:cNvSpPr>
          <p:nvPr/>
        </p:nvSpPr>
        <p:spPr bwMode="auto">
          <a:xfrm>
            <a:off x="7613449" y="2641068"/>
            <a:ext cx="857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26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charset="0"/>
              <a:buChar char="–"/>
              <a:defRPr sz="110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2pPr>
            <a:lvl3pPr marL="4505325" indent="-900113" eaLnBrk="0" hangingPunct="0">
              <a:spcBef>
                <a:spcPct val="20000"/>
              </a:spcBef>
              <a:buFont typeface="Arial" charset="0"/>
              <a:buChar char="•"/>
              <a:defRPr sz="95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3pPr>
            <a:lvl4pPr marL="6308725" indent="-900113" eaLnBrk="0" hangingPunct="0">
              <a:spcBef>
                <a:spcPct val="20000"/>
              </a:spcBef>
              <a:buFont typeface="Arial" charset="0"/>
              <a:buChar char="–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4pPr>
            <a:lvl5pPr marL="8110538" indent="-900113" eaLnBrk="0" hangingPunct="0">
              <a:spcBef>
                <a:spcPct val="20000"/>
              </a:spcBef>
              <a:buFont typeface="Arial" charset="0"/>
              <a:buChar char="»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5pPr>
            <a:lvl6pPr marL="8567738" indent="-900113" defTabSz="36036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6pPr>
            <a:lvl7pPr marL="9024938" indent="-900113" defTabSz="36036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7pPr>
            <a:lvl8pPr marL="9482138" indent="-900113" defTabSz="36036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8pPr>
            <a:lvl9pPr marL="9939338" indent="-900113" defTabSz="360362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7900">
                <a:solidFill>
                  <a:schemeClr val="tx1"/>
                </a:solidFill>
                <a:latin typeface="Calibri" pitchFamily="-104" charset="0"/>
                <a:ea typeface="ＭＳ Ｐゴシック" pitchFamily="-10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EBER</a:t>
            </a:r>
          </a:p>
        </p:txBody>
      </p:sp>
      <p:cxnSp>
        <p:nvCxnSpPr>
          <p:cNvPr id="42" name="Straight Arrow Connector 41"/>
          <p:cNvCxnSpPr/>
          <p:nvPr/>
        </p:nvCxnSpPr>
        <p:spPr bwMode="auto">
          <a:xfrm flipV="1">
            <a:off x="7746582" y="5529968"/>
            <a:ext cx="178218" cy="1088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444" y="914400"/>
            <a:ext cx="2751449" cy="168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315200" y="2286000"/>
            <a:ext cx="1524000" cy="403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1025" y="152400"/>
            <a:ext cx="8220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Chemical differentiation of </a:t>
            </a:r>
            <a:r>
              <a:rPr lang="en-US" sz="2800" dirty="0"/>
              <a:t>NOKs induces EBV replication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5687" y="2761248"/>
            <a:ext cx="1843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 err="1" smtClean="0"/>
              <a:t>Involucrin</a:t>
            </a:r>
            <a:endParaRPr lang="en-US" sz="2200" dirty="0" smtClean="0"/>
          </a:p>
          <a:p>
            <a:pPr algn="r"/>
            <a:endParaRPr lang="en-US" sz="2200" dirty="0"/>
          </a:p>
          <a:p>
            <a:pPr algn="r"/>
            <a:r>
              <a:rPr lang="en-US" sz="2200" dirty="0" err="1" smtClean="0"/>
              <a:t>Zta</a:t>
            </a:r>
            <a:endParaRPr lang="en-US" sz="2200" dirty="0" smtClean="0"/>
          </a:p>
          <a:p>
            <a:pPr algn="r"/>
            <a:endParaRPr lang="en-US" sz="2200" dirty="0"/>
          </a:p>
          <a:p>
            <a:pPr algn="r"/>
            <a:r>
              <a:rPr lang="en-US" sz="2200" dirty="0" err="1" smtClean="0"/>
              <a:t>Rta</a:t>
            </a:r>
            <a:endParaRPr lang="en-US" sz="2200" dirty="0" smtClean="0"/>
          </a:p>
          <a:p>
            <a:pPr algn="r"/>
            <a:endParaRPr lang="en-US" sz="2200" dirty="0"/>
          </a:p>
          <a:p>
            <a:pPr algn="r"/>
            <a:r>
              <a:rPr lang="en-US" sz="2200" dirty="0" smtClean="0"/>
              <a:t>EA-D</a:t>
            </a:r>
          </a:p>
          <a:p>
            <a:endParaRPr lang="en-US" sz="2200" dirty="0"/>
          </a:p>
          <a:p>
            <a:pPr algn="r"/>
            <a:r>
              <a:rPr lang="en-US" sz="2200" dirty="0" smtClean="0"/>
              <a:t>Tubulin</a:t>
            </a:r>
          </a:p>
        </p:txBody>
      </p:sp>
      <p:sp>
        <p:nvSpPr>
          <p:cNvPr id="3" name="TextBox 2"/>
          <p:cNvSpPr txBox="1"/>
          <p:nvPr/>
        </p:nvSpPr>
        <p:spPr>
          <a:xfrm rot="17821882">
            <a:off x="5957528" y="477422"/>
            <a:ext cx="26715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stim</a:t>
            </a:r>
          </a:p>
          <a:p>
            <a:r>
              <a:rPr lang="en-US" sz="2400" dirty="0" smtClean="0"/>
              <a:t>  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Ca</a:t>
            </a:r>
            <a:r>
              <a:rPr lang="en-US" sz="2400" baseline="30000" dirty="0" smtClean="0"/>
              <a:t>2+</a:t>
            </a:r>
            <a:r>
              <a:rPr lang="en-US" sz="2400" dirty="0" smtClean="0"/>
              <a:t>/serum</a:t>
            </a:r>
          </a:p>
          <a:p>
            <a:endParaRPr lang="en-US" sz="2400" dirty="0"/>
          </a:p>
          <a:p>
            <a:r>
              <a:rPr lang="en-US" sz="2400" dirty="0" smtClean="0"/>
              <a:t>           MC 48h</a:t>
            </a:r>
          </a:p>
          <a:p>
            <a:endParaRPr lang="en-US" sz="2400" dirty="0"/>
          </a:p>
          <a:p>
            <a:r>
              <a:rPr lang="en-US" sz="2400" dirty="0" smtClean="0"/>
              <a:t>                MC 72h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4"/>
          <a:stretch/>
        </p:blipFill>
        <p:spPr bwMode="auto">
          <a:xfrm>
            <a:off x="5438776" y="2528719"/>
            <a:ext cx="3463178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Down Arrow 15"/>
          <p:cNvSpPr/>
          <p:nvPr/>
        </p:nvSpPr>
        <p:spPr>
          <a:xfrm rot="10800000">
            <a:off x="2182997" y="3782611"/>
            <a:ext cx="359280" cy="1303262"/>
          </a:xfrm>
          <a:prstGeom prst="downArrow">
            <a:avLst/>
          </a:prstGeom>
          <a:solidFill>
            <a:schemeClr val="bg1">
              <a:lumMod val="85000"/>
              <a:alpha val="70000"/>
            </a:schemeClr>
          </a:solidFill>
          <a:ln>
            <a:solidFill>
              <a:schemeClr val="bg1">
                <a:lumMod val="65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Freeform 16"/>
          <p:cNvSpPr/>
          <p:nvPr/>
        </p:nvSpPr>
        <p:spPr>
          <a:xfrm rot="20393748">
            <a:off x="1353045" y="2041013"/>
            <a:ext cx="1972952" cy="1690481"/>
          </a:xfrm>
          <a:custGeom>
            <a:avLst/>
            <a:gdLst>
              <a:gd name="connsiteX0" fmla="*/ 106907 w 2661313"/>
              <a:gd name="connsiteY0" fmla="*/ 443552 h 1856096"/>
              <a:gd name="connsiteX1" fmla="*/ 1007659 w 2661313"/>
              <a:gd name="connsiteY1" fmla="*/ 6824 h 1856096"/>
              <a:gd name="connsiteX2" fmla="*/ 1280615 w 2661313"/>
              <a:gd name="connsiteY2" fmla="*/ 402609 h 1856096"/>
              <a:gd name="connsiteX3" fmla="*/ 1799229 w 2661313"/>
              <a:gd name="connsiteY3" fmla="*/ 184245 h 1856096"/>
              <a:gd name="connsiteX4" fmla="*/ 1922059 w 2661313"/>
              <a:gd name="connsiteY4" fmla="*/ 498143 h 1856096"/>
              <a:gd name="connsiteX5" fmla="*/ 2440674 w 2661313"/>
              <a:gd name="connsiteY5" fmla="*/ 648269 h 1856096"/>
              <a:gd name="connsiteX6" fmla="*/ 2222310 w 2661313"/>
              <a:gd name="connsiteY6" fmla="*/ 1166884 h 1856096"/>
              <a:gd name="connsiteX7" fmla="*/ 2631743 w 2661313"/>
              <a:gd name="connsiteY7" fmla="*/ 1371600 h 1856096"/>
              <a:gd name="connsiteX8" fmla="*/ 2399731 w 2661313"/>
              <a:gd name="connsiteY8" fmla="*/ 1740090 h 1856096"/>
              <a:gd name="connsiteX9" fmla="*/ 1662752 w 2661313"/>
              <a:gd name="connsiteY9" fmla="*/ 1576317 h 1856096"/>
              <a:gd name="connsiteX10" fmla="*/ 1294262 w 2661313"/>
              <a:gd name="connsiteY10" fmla="*/ 1835624 h 1856096"/>
              <a:gd name="connsiteX11" fmla="*/ 1007659 w 2661313"/>
              <a:gd name="connsiteY11" fmla="*/ 1453487 h 1856096"/>
              <a:gd name="connsiteX12" fmla="*/ 516340 w 2661313"/>
              <a:gd name="connsiteY12" fmla="*/ 1480782 h 1856096"/>
              <a:gd name="connsiteX13" fmla="*/ 366215 w 2661313"/>
              <a:gd name="connsiteY13" fmla="*/ 989463 h 1856096"/>
              <a:gd name="connsiteX14" fmla="*/ 106907 w 2661313"/>
              <a:gd name="connsiteY14" fmla="*/ 443552 h 185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1313" h="1856096">
                <a:moveTo>
                  <a:pt x="106907" y="443552"/>
                </a:moveTo>
                <a:cubicBezTo>
                  <a:pt x="213814" y="279779"/>
                  <a:pt x="812041" y="13648"/>
                  <a:pt x="1007659" y="6824"/>
                </a:cubicBezTo>
                <a:cubicBezTo>
                  <a:pt x="1203277" y="0"/>
                  <a:pt x="1148687" y="373039"/>
                  <a:pt x="1280615" y="402609"/>
                </a:cubicBezTo>
                <a:cubicBezTo>
                  <a:pt x="1412543" y="432179"/>
                  <a:pt x="1692322" y="168323"/>
                  <a:pt x="1799229" y="184245"/>
                </a:cubicBezTo>
                <a:cubicBezTo>
                  <a:pt x="1906136" y="200167"/>
                  <a:pt x="1815152" y="420806"/>
                  <a:pt x="1922059" y="498143"/>
                </a:cubicBezTo>
                <a:cubicBezTo>
                  <a:pt x="2028967" y="575480"/>
                  <a:pt x="2390632" y="536812"/>
                  <a:pt x="2440674" y="648269"/>
                </a:cubicBezTo>
                <a:cubicBezTo>
                  <a:pt x="2490716" y="759726"/>
                  <a:pt x="2190465" y="1046329"/>
                  <a:pt x="2222310" y="1166884"/>
                </a:cubicBezTo>
                <a:cubicBezTo>
                  <a:pt x="2254155" y="1287439"/>
                  <a:pt x="2602173" y="1276066"/>
                  <a:pt x="2631743" y="1371600"/>
                </a:cubicBezTo>
                <a:cubicBezTo>
                  <a:pt x="2661313" y="1467134"/>
                  <a:pt x="2561229" y="1705971"/>
                  <a:pt x="2399731" y="1740090"/>
                </a:cubicBezTo>
                <a:cubicBezTo>
                  <a:pt x="2238233" y="1774209"/>
                  <a:pt x="1846997" y="1560395"/>
                  <a:pt x="1662752" y="1576317"/>
                </a:cubicBezTo>
                <a:cubicBezTo>
                  <a:pt x="1478507" y="1592239"/>
                  <a:pt x="1403444" y="1856096"/>
                  <a:pt x="1294262" y="1835624"/>
                </a:cubicBezTo>
                <a:cubicBezTo>
                  <a:pt x="1185080" y="1815152"/>
                  <a:pt x="1137313" y="1512627"/>
                  <a:pt x="1007659" y="1453487"/>
                </a:cubicBezTo>
                <a:cubicBezTo>
                  <a:pt x="878005" y="1394347"/>
                  <a:pt x="623247" y="1558119"/>
                  <a:pt x="516340" y="1480782"/>
                </a:cubicBezTo>
                <a:cubicBezTo>
                  <a:pt x="409433" y="1403445"/>
                  <a:pt x="432179" y="1162335"/>
                  <a:pt x="366215" y="989463"/>
                </a:cubicBezTo>
                <a:cubicBezTo>
                  <a:pt x="300251" y="816591"/>
                  <a:pt x="0" y="607325"/>
                  <a:pt x="106907" y="443552"/>
                </a:cubicBez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8" name="Group 17"/>
          <p:cNvGrpSpPr/>
          <p:nvPr/>
        </p:nvGrpSpPr>
        <p:grpSpPr>
          <a:xfrm>
            <a:off x="2169340" y="2534959"/>
            <a:ext cx="833523" cy="720065"/>
            <a:chOff x="1790161" y="1753683"/>
            <a:chExt cx="1124340" cy="790610"/>
          </a:xfrm>
          <a:solidFill>
            <a:schemeClr val="accent1"/>
          </a:solidFill>
        </p:grpSpPr>
        <p:sp>
          <p:nvSpPr>
            <p:cNvPr id="19" name="Oval 18"/>
            <p:cNvSpPr/>
            <p:nvPr/>
          </p:nvSpPr>
          <p:spPr>
            <a:xfrm>
              <a:off x="1790161" y="1753683"/>
              <a:ext cx="1124340" cy="790610"/>
            </a:xfrm>
            <a:prstGeom prst="ellipse">
              <a:avLst/>
            </a:prstGeom>
            <a:grp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21"/>
            <p:cNvSpPr/>
            <p:nvPr/>
          </p:nvSpPr>
          <p:spPr>
            <a:xfrm>
              <a:off x="1994588" y="1929370"/>
              <a:ext cx="204425" cy="175691"/>
            </a:xfrm>
            <a:prstGeom prst="ellips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/>
          </p:nvSpPr>
          <p:spPr>
            <a:xfrm>
              <a:off x="2199013" y="2105062"/>
              <a:ext cx="204425" cy="175691"/>
            </a:xfrm>
            <a:prstGeom prst="ellips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/>
          </p:nvSpPr>
          <p:spPr>
            <a:xfrm>
              <a:off x="2403439" y="2280755"/>
              <a:ext cx="204425" cy="175691"/>
            </a:xfrm>
            <a:prstGeom prst="ellips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Oval 22"/>
            <p:cNvSpPr/>
            <p:nvPr/>
          </p:nvSpPr>
          <p:spPr>
            <a:xfrm>
              <a:off x="2505648" y="2105062"/>
              <a:ext cx="204425" cy="175691"/>
            </a:xfrm>
            <a:prstGeom prst="ellips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Oval 23"/>
            <p:cNvSpPr/>
            <p:nvPr/>
          </p:nvSpPr>
          <p:spPr>
            <a:xfrm>
              <a:off x="2301226" y="1841525"/>
              <a:ext cx="204425" cy="175691"/>
            </a:xfrm>
            <a:prstGeom prst="ellips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5" name="TextBox 24"/>
          <p:cNvSpPr txBox="1"/>
          <p:nvPr/>
        </p:nvSpPr>
        <p:spPr>
          <a:xfrm flipH="1">
            <a:off x="838200" y="3917065"/>
            <a:ext cx="3021196" cy="10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 </a:t>
            </a:r>
            <a:r>
              <a:rPr lang="en-US" sz="2400" dirty="0" smtClean="0"/>
              <a:t>Ca</a:t>
            </a:r>
            <a:r>
              <a:rPr lang="en-US" sz="2400" baseline="30000" dirty="0" smtClean="0"/>
              <a:t>2+</a:t>
            </a:r>
            <a:r>
              <a:rPr lang="en-US" sz="2400" dirty="0" smtClean="0"/>
              <a:t> </a:t>
            </a:r>
            <a:r>
              <a:rPr lang="en-US" sz="2400" dirty="0"/>
              <a:t>and </a:t>
            </a:r>
            <a:r>
              <a:rPr lang="en-US" sz="2400" dirty="0" smtClean="0"/>
              <a:t>serum or methylcellulose</a:t>
            </a:r>
            <a:endParaRPr lang="en-US" sz="2400" dirty="0"/>
          </a:p>
          <a:p>
            <a:pPr algn="ctr"/>
            <a:r>
              <a:rPr lang="en-US" sz="1700" dirty="0"/>
              <a:t>(differentiation stimulus)</a:t>
            </a:r>
          </a:p>
        </p:txBody>
      </p:sp>
      <p:sp>
        <p:nvSpPr>
          <p:cNvPr id="26" name="Oval 25"/>
          <p:cNvSpPr/>
          <p:nvPr/>
        </p:nvSpPr>
        <p:spPr>
          <a:xfrm>
            <a:off x="1515608" y="5314473"/>
            <a:ext cx="1694716" cy="116252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Oval 26"/>
          <p:cNvSpPr/>
          <p:nvPr/>
        </p:nvSpPr>
        <p:spPr>
          <a:xfrm>
            <a:off x="2137004" y="5592076"/>
            <a:ext cx="833524" cy="720065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Oval 21"/>
          <p:cNvSpPr/>
          <p:nvPr/>
        </p:nvSpPr>
        <p:spPr>
          <a:xfrm>
            <a:off x="2342320" y="5757852"/>
            <a:ext cx="151550" cy="16001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Oval 28"/>
          <p:cNvSpPr/>
          <p:nvPr/>
        </p:nvSpPr>
        <p:spPr>
          <a:xfrm>
            <a:off x="2493869" y="5917868"/>
            <a:ext cx="151550" cy="16001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Oval 29"/>
          <p:cNvSpPr/>
          <p:nvPr/>
        </p:nvSpPr>
        <p:spPr>
          <a:xfrm>
            <a:off x="2645419" y="6077881"/>
            <a:ext cx="151550" cy="16001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/>
          <p:nvPr/>
        </p:nvSpPr>
        <p:spPr>
          <a:xfrm>
            <a:off x="2721193" y="5917868"/>
            <a:ext cx="151550" cy="16001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Oval 32"/>
          <p:cNvSpPr/>
          <p:nvPr/>
        </p:nvSpPr>
        <p:spPr>
          <a:xfrm>
            <a:off x="2569644" y="5677845"/>
            <a:ext cx="151550" cy="16001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/>
          <p:cNvSpPr txBox="1"/>
          <p:nvPr/>
        </p:nvSpPr>
        <p:spPr>
          <a:xfrm>
            <a:off x="1192396" y="1595735"/>
            <a:ext cx="2576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Chemical induction</a:t>
            </a:r>
            <a:endParaRPr lang="en-US" sz="2400" u="sng" dirty="0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320891" y="3094112"/>
            <a:ext cx="232875" cy="45719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438400" y="3163646"/>
            <a:ext cx="232875" cy="45719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259105" y="2971800"/>
            <a:ext cx="232875" cy="45719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2698585" y="2770095"/>
            <a:ext cx="232875" cy="45719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18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025" y="152400"/>
            <a:ext cx="7953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Learning from the NOK-EBV model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2133600"/>
            <a:ext cx="6705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600" dirty="0" smtClean="0"/>
              <a:t>How is differentiation linked with lytic activation?</a:t>
            </a:r>
          </a:p>
          <a:p>
            <a:pPr marL="514350" indent="-514350">
              <a:buAutoNum type="arabicPeriod"/>
            </a:pPr>
            <a:endParaRPr lang="en-US" sz="2600" dirty="0"/>
          </a:p>
          <a:p>
            <a:pPr marL="514350" indent="-514350">
              <a:buAutoNum type="arabicPeriod"/>
            </a:pPr>
            <a:r>
              <a:rPr lang="en-US" sz="2600" dirty="0" smtClean="0"/>
              <a:t>How does latent EBV infection push epithelial cells toward oncogenesis?</a:t>
            </a:r>
          </a:p>
        </p:txBody>
      </p:sp>
    </p:spTree>
    <p:extLst>
      <p:ext uri="{BB962C8B-B14F-4D97-AF65-F5344CB8AC3E}">
        <p14:creationId xmlns:p14="http://schemas.microsoft.com/office/powerpoint/2010/main" val="335898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 bwMode="auto">
          <a:xfrm rot="20393748">
            <a:off x="139392" y="1118932"/>
            <a:ext cx="3046213" cy="2237788"/>
          </a:xfrm>
          <a:custGeom>
            <a:avLst/>
            <a:gdLst>
              <a:gd name="connsiteX0" fmla="*/ 106907 w 2661313"/>
              <a:gd name="connsiteY0" fmla="*/ 443552 h 1856096"/>
              <a:gd name="connsiteX1" fmla="*/ 1007659 w 2661313"/>
              <a:gd name="connsiteY1" fmla="*/ 6824 h 1856096"/>
              <a:gd name="connsiteX2" fmla="*/ 1280615 w 2661313"/>
              <a:gd name="connsiteY2" fmla="*/ 402609 h 1856096"/>
              <a:gd name="connsiteX3" fmla="*/ 1799229 w 2661313"/>
              <a:gd name="connsiteY3" fmla="*/ 184245 h 1856096"/>
              <a:gd name="connsiteX4" fmla="*/ 1922059 w 2661313"/>
              <a:gd name="connsiteY4" fmla="*/ 498143 h 1856096"/>
              <a:gd name="connsiteX5" fmla="*/ 2440674 w 2661313"/>
              <a:gd name="connsiteY5" fmla="*/ 648269 h 1856096"/>
              <a:gd name="connsiteX6" fmla="*/ 2222310 w 2661313"/>
              <a:gd name="connsiteY6" fmla="*/ 1166884 h 1856096"/>
              <a:gd name="connsiteX7" fmla="*/ 2631743 w 2661313"/>
              <a:gd name="connsiteY7" fmla="*/ 1371600 h 1856096"/>
              <a:gd name="connsiteX8" fmla="*/ 2399731 w 2661313"/>
              <a:gd name="connsiteY8" fmla="*/ 1740090 h 1856096"/>
              <a:gd name="connsiteX9" fmla="*/ 1662752 w 2661313"/>
              <a:gd name="connsiteY9" fmla="*/ 1576317 h 1856096"/>
              <a:gd name="connsiteX10" fmla="*/ 1294262 w 2661313"/>
              <a:gd name="connsiteY10" fmla="*/ 1835624 h 1856096"/>
              <a:gd name="connsiteX11" fmla="*/ 1007659 w 2661313"/>
              <a:gd name="connsiteY11" fmla="*/ 1453487 h 1856096"/>
              <a:gd name="connsiteX12" fmla="*/ 516340 w 2661313"/>
              <a:gd name="connsiteY12" fmla="*/ 1480782 h 1856096"/>
              <a:gd name="connsiteX13" fmla="*/ 366215 w 2661313"/>
              <a:gd name="connsiteY13" fmla="*/ 989463 h 1856096"/>
              <a:gd name="connsiteX14" fmla="*/ 106907 w 2661313"/>
              <a:gd name="connsiteY14" fmla="*/ 443552 h 185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1313" h="1856096">
                <a:moveTo>
                  <a:pt x="106907" y="443552"/>
                </a:moveTo>
                <a:cubicBezTo>
                  <a:pt x="213814" y="279779"/>
                  <a:pt x="812041" y="13648"/>
                  <a:pt x="1007659" y="6824"/>
                </a:cubicBezTo>
                <a:cubicBezTo>
                  <a:pt x="1203277" y="0"/>
                  <a:pt x="1148687" y="373039"/>
                  <a:pt x="1280615" y="402609"/>
                </a:cubicBezTo>
                <a:cubicBezTo>
                  <a:pt x="1412543" y="432179"/>
                  <a:pt x="1692322" y="168323"/>
                  <a:pt x="1799229" y="184245"/>
                </a:cubicBezTo>
                <a:cubicBezTo>
                  <a:pt x="1906136" y="200167"/>
                  <a:pt x="1815152" y="420806"/>
                  <a:pt x="1922059" y="498143"/>
                </a:cubicBezTo>
                <a:cubicBezTo>
                  <a:pt x="2028967" y="575480"/>
                  <a:pt x="2390632" y="536812"/>
                  <a:pt x="2440674" y="648269"/>
                </a:cubicBezTo>
                <a:cubicBezTo>
                  <a:pt x="2490716" y="759726"/>
                  <a:pt x="2190465" y="1046329"/>
                  <a:pt x="2222310" y="1166884"/>
                </a:cubicBezTo>
                <a:cubicBezTo>
                  <a:pt x="2254155" y="1287439"/>
                  <a:pt x="2602173" y="1276066"/>
                  <a:pt x="2631743" y="1371600"/>
                </a:cubicBezTo>
                <a:cubicBezTo>
                  <a:pt x="2661313" y="1467134"/>
                  <a:pt x="2561229" y="1705971"/>
                  <a:pt x="2399731" y="1740090"/>
                </a:cubicBezTo>
                <a:cubicBezTo>
                  <a:pt x="2238233" y="1774209"/>
                  <a:pt x="1846997" y="1560395"/>
                  <a:pt x="1662752" y="1576317"/>
                </a:cubicBezTo>
                <a:cubicBezTo>
                  <a:pt x="1478507" y="1592239"/>
                  <a:pt x="1403444" y="1856096"/>
                  <a:pt x="1294262" y="1835624"/>
                </a:cubicBezTo>
                <a:cubicBezTo>
                  <a:pt x="1185080" y="1815152"/>
                  <a:pt x="1137313" y="1512627"/>
                  <a:pt x="1007659" y="1453487"/>
                </a:cubicBezTo>
                <a:cubicBezTo>
                  <a:pt x="878005" y="1394347"/>
                  <a:pt x="623247" y="1558119"/>
                  <a:pt x="516340" y="1480782"/>
                </a:cubicBezTo>
                <a:cubicBezTo>
                  <a:pt x="409433" y="1403445"/>
                  <a:pt x="432179" y="1162335"/>
                  <a:pt x="366215" y="989463"/>
                </a:cubicBezTo>
                <a:cubicBezTo>
                  <a:pt x="300251" y="816591"/>
                  <a:pt x="0" y="607325"/>
                  <a:pt x="106907" y="4435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 bwMode="auto">
          <a:xfrm rot="20393748">
            <a:off x="5882195" y="1141161"/>
            <a:ext cx="3046213" cy="2237788"/>
          </a:xfrm>
          <a:custGeom>
            <a:avLst/>
            <a:gdLst>
              <a:gd name="connsiteX0" fmla="*/ 106907 w 2661313"/>
              <a:gd name="connsiteY0" fmla="*/ 443552 h 1856096"/>
              <a:gd name="connsiteX1" fmla="*/ 1007659 w 2661313"/>
              <a:gd name="connsiteY1" fmla="*/ 6824 h 1856096"/>
              <a:gd name="connsiteX2" fmla="*/ 1280615 w 2661313"/>
              <a:gd name="connsiteY2" fmla="*/ 402609 h 1856096"/>
              <a:gd name="connsiteX3" fmla="*/ 1799229 w 2661313"/>
              <a:gd name="connsiteY3" fmla="*/ 184245 h 1856096"/>
              <a:gd name="connsiteX4" fmla="*/ 1922059 w 2661313"/>
              <a:gd name="connsiteY4" fmla="*/ 498143 h 1856096"/>
              <a:gd name="connsiteX5" fmla="*/ 2440674 w 2661313"/>
              <a:gd name="connsiteY5" fmla="*/ 648269 h 1856096"/>
              <a:gd name="connsiteX6" fmla="*/ 2222310 w 2661313"/>
              <a:gd name="connsiteY6" fmla="*/ 1166884 h 1856096"/>
              <a:gd name="connsiteX7" fmla="*/ 2631743 w 2661313"/>
              <a:gd name="connsiteY7" fmla="*/ 1371600 h 1856096"/>
              <a:gd name="connsiteX8" fmla="*/ 2399731 w 2661313"/>
              <a:gd name="connsiteY8" fmla="*/ 1740090 h 1856096"/>
              <a:gd name="connsiteX9" fmla="*/ 1662752 w 2661313"/>
              <a:gd name="connsiteY9" fmla="*/ 1576317 h 1856096"/>
              <a:gd name="connsiteX10" fmla="*/ 1294262 w 2661313"/>
              <a:gd name="connsiteY10" fmla="*/ 1835624 h 1856096"/>
              <a:gd name="connsiteX11" fmla="*/ 1007659 w 2661313"/>
              <a:gd name="connsiteY11" fmla="*/ 1453487 h 1856096"/>
              <a:gd name="connsiteX12" fmla="*/ 516340 w 2661313"/>
              <a:gd name="connsiteY12" fmla="*/ 1480782 h 1856096"/>
              <a:gd name="connsiteX13" fmla="*/ 366215 w 2661313"/>
              <a:gd name="connsiteY13" fmla="*/ 989463 h 1856096"/>
              <a:gd name="connsiteX14" fmla="*/ 106907 w 2661313"/>
              <a:gd name="connsiteY14" fmla="*/ 443552 h 185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1313" h="1856096">
                <a:moveTo>
                  <a:pt x="106907" y="443552"/>
                </a:moveTo>
                <a:cubicBezTo>
                  <a:pt x="213814" y="279779"/>
                  <a:pt x="812041" y="13648"/>
                  <a:pt x="1007659" y="6824"/>
                </a:cubicBezTo>
                <a:cubicBezTo>
                  <a:pt x="1203277" y="0"/>
                  <a:pt x="1148687" y="373039"/>
                  <a:pt x="1280615" y="402609"/>
                </a:cubicBezTo>
                <a:cubicBezTo>
                  <a:pt x="1412543" y="432179"/>
                  <a:pt x="1692322" y="168323"/>
                  <a:pt x="1799229" y="184245"/>
                </a:cubicBezTo>
                <a:cubicBezTo>
                  <a:pt x="1906136" y="200167"/>
                  <a:pt x="1815152" y="420806"/>
                  <a:pt x="1922059" y="498143"/>
                </a:cubicBezTo>
                <a:cubicBezTo>
                  <a:pt x="2028967" y="575480"/>
                  <a:pt x="2390632" y="536812"/>
                  <a:pt x="2440674" y="648269"/>
                </a:cubicBezTo>
                <a:cubicBezTo>
                  <a:pt x="2490716" y="759726"/>
                  <a:pt x="2190465" y="1046329"/>
                  <a:pt x="2222310" y="1166884"/>
                </a:cubicBezTo>
                <a:cubicBezTo>
                  <a:pt x="2254155" y="1287439"/>
                  <a:pt x="2602173" y="1276066"/>
                  <a:pt x="2631743" y="1371600"/>
                </a:cubicBezTo>
                <a:cubicBezTo>
                  <a:pt x="2661313" y="1467134"/>
                  <a:pt x="2561229" y="1705971"/>
                  <a:pt x="2399731" y="1740090"/>
                </a:cubicBezTo>
                <a:cubicBezTo>
                  <a:pt x="2238233" y="1774209"/>
                  <a:pt x="1846997" y="1560395"/>
                  <a:pt x="1662752" y="1576317"/>
                </a:cubicBezTo>
                <a:cubicBezTo>
                  <a:pt x="1478507" y="1592239"/>
                  <a:pt x="1403444" y="1856096"/>
                  <a:pt x="1294262" y="1835624"/>
                </a:cubicBezTo>
                <a:cubicBezTo>
                  <a:pt x="1185080" y="1815152"/>
                  <a:pt x="1137313" y="1512627"/>
                  <a:pt x="1007659" y="1453487"/>
                </a:cubicBezTo>
                <a:cubicBezTo>
                  <a:pt x="878005" y="1394347"/>
                  <a:pt x="623247" y="1558119"/>
                  <a:pt x="516340" y="1480782"/>
                </a:cubicBezTo>
                <a:cubicBezTo>
                  <a:pt x="409433" y="1403445"/>
                  <a:pt x="432179" y="1162335"/>
                  <a:pt x="366215" y="989463"/>
                </a:cubicBezTo>
                <a:cubicBezTo>
                  <a:pt x="300251" y="816591"/>
                  <a:pt x="0" y="607325"/>
                  <a:pt x="106907" y="443552"/>
                </a:cubicBez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1165225" y="1838325"/>
            <a:ext cx="1285875" cy="952500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 bwMode="auto">
          <a:xfrm>
            <a:off x="7078663" y="1773238"/>
            <a:ext cx="1287462" cy="952500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21"/>
          <p:cNvSpPr/>
          <p:nvPr/>
        </p:nvSpPr>
        <p:spPr bwMode="auto">
          <a:xfrm>
            <a:off x="7312025" y="1984375"/>
            <a:ext cx="234950" cy="212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7546975" y="2197100"/>
            <a:ext cx="234950" cy="2095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>
            <a:off x="7781925" y="2406650"/>
            <a:ext cx="233363" cy="212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7897813" y="2197100"/>
            <a:ext cx="234950" cy="2095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7664450" y="1878013"/>
            <a:ext cx="233363" cy="212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279226" y="4011612"/>
            <a:ext cx="2616374" cy="153877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1384126" y="4379913"/>
            <a:ext cx="1284288" cy="950912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7907" name="Group 48"/>
          <p:cNvGrpSpPr>
            <a:grpSpLocks/>
          </p:cNvGrpSpPr>
          <p:nvPr/>
        </p:nvGrpSpPr>
        <p:grpSpPr bwMode="auto">
          <a:xfrm>
            <a:off x="7106070" y="4519613"/>
            <a:ext cx="1285875" cy="952500"/>
            <a:chOff x="5674950" y="4441525"/>
            <a:chExt cx="1124416" cy="790335"/>
          </a:xfrm>
        </p:grpSpPr>
        <p:sp>
          <p:nvSpPr>
            <p:cNvPr id="38" name="Oval 37"/>
            <p:cNvSpPr/>
            <p:nvPr/>
          </p:nvSpPr>
          <p:spPr>
            <a:xfrm>
              <a:off x="5674950" y="4441525"/>
              <a:ext cx="1124416" cy="790335"/>
            </a:xfrm>
            <a:prstGeom prst="ellipse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Oval 21"/>
            <p:cNvSpPr/>
            <p:nvPr/>
          </p:nvSpPr>
          <p:spPr>
            <a:xfrm>
              <a:off x="5877623" y="4616716"/>
              <a:ext cx="205449" cy="17650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083071" y="4793224"/>
              <a:ext cx="204061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287132" y="4968415"/>
              <a:ext cx="205449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389857" y="4793224"/>
              <a:ext cx="204060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185796" y="4529779"/>
              <a:ext cx="204061" cy="17519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605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7908" name="TextBox 62"/>
          <p:cNvSpPr txBox="1">
            <a:spLocks noChangeArrowheads="1"/>
          </p:cNvSpPr>
          <p:nvPr/>
        </p:nvSpPr>
        <p:spPr bwMode="auto">
          <a:xfrm>
            <a:off x="1036638" y="5665788"/>
            <a:ext cx="8620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900">
                <a:latin typeface="Calibri" pitchFamily="34" charset="0"/>
              </a:rPr>
              <a:t>NOK</a:t>
            </a:r>
          </a:p>
        </p:txBody>
      </p:sp>
      <p:sp>
        <p:nvSpPr>
          <p:cNvPr id="37909" name="TextBox 63"/>
          <p:cNvSpPr txBox="1">
            <a:spLocks noChangeArrowheads="1"/>
          </p:cNvSpPr>
          <p:nvPr/>
        </p:nvSpPr>
        <p:spPr bwMode="auto">
          <a:xfrm>
            <a:off x="6600825" y="5710238"/>
            <a:ext cx="1563688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900">
                <a:latin typeface="Calibri" pitchFamily="34" charset="0"/>
              </a:rPr>
              <a:t>NOK-EBV</a:t>
            </a:r>
          </a:p>
        </p:txBody>
      </p:sp>
      <p:sp>
        <p:nvSpPr>
          <p:cNvPr id="37910" name="TextBox 65"/>
          <p:cNvSpPr txBox="1">
            <a:spLocks noChangeArrowheads="1"/>
          </p:cNvSpPr>
          <p:nvPr/>
        </p:nvSpPr>
        <p:spPr bwMode="auto">
          <a:xfrm>
            <a:off x="3228974" y="4644707"/>
            <a:ext cx="26765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900" dirty="0" smtClean="0">
                <a:latin typeface="Calibri" pitchFamily="34" charset="0"/>
              </a:rPr>
              <a:t>Undifferentiated 4+4 </a:t>
            </a:r>
            <a:r>
              <a:rPr lang="en-US" altLang="en-US" sz="2900" dirty="0">
                <a:latin typeface="Calibri" pitchFamily="34" charset="0"/>
              </a:rPr>
              <a:t>reps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6096000" y="4125954"/>
            <a:ext cx="2616620" cy="153890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 bwMode="auto">
          <a:xfrm>
            <a:off x="7055270" y="4492625"/>
            <a:ext cx="1287463" cy="9540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1"/>
          <p:cNvSpPr/>
          <p:nvPr/>
        </p:nvSpPr>
        <p:spPr bwMode="auto">
          <a:xfrm>
            <a:off x="7371183" y="4711700"/>
            <a:ext cx="234950" cy="212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 bwMode="auto">
          <a:xfrm>
            <a:off x="7606133" y="4924425"/>
            <a:ext cx="233362" cy="212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 bwMode="auto">
          <a:xfrm>
            <a:off x="7839495" y="5137150"/>
            <a:ext cx="234950" cy="211138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 bwMode="auto">
          <a:xfrm>
            <a:off x="7956970" y="4924425"/>
            <a:ext cx="234950" cy="21272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7722020" y="4608513"/>
            <a:ext cx="234950" cy="2095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Down Arrow 27"/>
          <p:cNvSpPr/>
          <p:nvPr/>
        </p:nvSpPr>
        <p:spPr bwMode="auto">
          <a:xfrm rot="10800000">
            <a:off x="7029450" y="3157538"/>
            <a:ext cx="555625" cy="804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Down Arrow 28"/>
          <p:cNvSpPr/>
          <p:nvPr/>
        </p:nvSpPr>
        <p:spPr bwMode="auto">
          <a:xfrm rot="10800000">
            <a:off x="1200150" y="3135313"/>
            <a:ext cx="554038" cy="750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605148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922" name="TextBox 61"/>
          <p:cNvSpPr txBox="1">
            <a:spLocks noChangeArrowheads="1"/>
          </p:cNvSpPr>
          <p:nvPr/>
        </p:nvSpPr>
        <p:spPr bwMode="auto">
          <a:xfrm flipH="1">
            <a:off x="3228973" y="2596515"/>
            <a:ext cx="26765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900" dirty="0">
                <a:latin typeface="Calibri" pitchFamily="34" charset="0"/>
              </a:rPr>
              <a:t>Ca/FBS </a:t>
            </a:r>
            <a:r>
              <a:rPr lang="en-US" altLang="en-US" sz="2900" dirty="0" smtClean="0">
                <a:latin typeface="Calibri" pitchFamily="34" charset="0"/>
              </a:rPr>
              <a:t>3+3 reps</a:t>
            </a:r>
            <a:endParaRPr lang="en-US" altLang="en-US" sz="1700" dirty="0">
              <a:latin typeface="Calibri" pitchFamily="34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7121525" y="1962150"/>
            <a:ext cx="295275" cy="46038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7510463" y="1866900"/>
            <a:ext cx="293687" cy="46038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7180263" y="2338388"/>
            <a:ext cx="295275" cy="46037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7291388" y="2490788"/>
            <a:ext cx="295275" cy="46037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7928" name="TextBox 61"/>
          <p:cNvSpPr txBox="1">
            <a:spLocks noChangeArrowheads="1"/>
          </p:cNvSpPr>
          <p:nvPr/>
        </p:nvSpPr>
        <p:spPr bwMode="auto">
          <a:xfrm flipH="1">
            <a:off x="3443287" y="1752600"/>
            <a:ext cx="22479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900" dirty="0">
                <a:latin typeface="Calibri" pitchFamily="34" charset="0"/>
              </a:rPr>
              <a:t>MC </a:t>
            </a:r>
            <a:r>
              <a:rPr lang="en-US" altLang="en-US" sz="2900" dirty="0" smtClean="0">
                <a:latin typeface="Calibri" pitchFamily="34" charset="0"/>
              </a:rPr>
              <a:t>3+3 </a:t>
            </a:r>
            <a:r>
              <a:rPr lang="en-US" altLang="en-US" sz="2900" dirty="0">
                <a:latin typeface="Calibri" pitchFamily="34" charset="0"/>
              </a:rPr>
              <a:t>reps</a:t>
            </a:r>
            <a:endParaRPr lang="en-US" altLang="en-US" sz="1700" dirty="0">
              <a:latin typeface="Calibri" pitchFamily="34" charset="0"/>
            </a:endParaRPr>
          </a:p>
        </p:txBody>
      </p:sp>
      <p:sp>
        <p:nvSpPr>
          <p:cNvPr id="37929" name="TextBox 44"/>
          <p:cNvSpPr txBox="1">
            <a:spLocks noChangeArrowheads="1"/>
          </p:cNvSpPr>
          <p:nvPr/>
        </p:nvSpPr>
        <p:spPr bwMode="auto">
          <a:xfrm>
            <a:off x="1374775" y="6324600"/>
            <a:ext cx="64547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200" dirty="0" smtClean="0"/>
              <a:t>Treatment for 48 hours</a:t>
            </a:r>
            <a:r>
              <a:rPr lang="en-US" altLang="en-US" sz="2200" dirty="0"/>
              <a:t>; NOKs also G418 selected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200" y="152400"/>
            <a:ext cx="822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>
                <a:latin typeface="Calibri" pitchFamily="34" charset="0"/>
              </a:rPr>
              <a:t>RNA-</a:t>
            </a:r>
            <a:r>
              <a:rPr lang="en-US" altLang="en-US" sz="2800" dirty="0" err="1">
                <a:latin typeface="Calibri" pitchFamily="34" charset="0"/>
              </a:rPr>
              <a:t>seq</a:t>
            </a:r>
            <a:r>
              <a:rPr lang="en-US" altLang="en-US" sz="2800" dirty="0">
                <a:latin typeface="Calibri" pitchFamily="34" charset="0"/>
              </a:rPr>
              <a:t> to identify gene expression changes</a:t>
            </a:r>
            <a:endParaRPr lang="en-US" alt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39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21183</TotalTime>
  <Words>975</Words>
  <Application>Microsoft Office PowerPoint</Application>
  <PresentationFormat>On-screen Show (4:3)</PresentationFormat>
  <Paragraphs>459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Horizon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</cp:lastModifiedBy>
  <cp:revision>332</cp:revision>
  <cp:lastPrinted>2015-07-13T22:06:42Z</cp:lastPrinted>
  <dcterms:created xsi:type="dcterms:W3CDTF">2015-06-25T18:32:06Z</dcterms:created>
  <dcterms:modified xsi:type="dcterms:W3CDTF">2016-10-06T19:46:58Z</dcterms:modified>
</cp:coreProperties>
</file>